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61" r:id="rId2"/>
    <p:sldId id="350" r:id="rId3"/>
    <p:sldId id="346" r:id="rId4"/>
    <p:sldId id="262" r:id="rId5"/>
    <p:sldId id="257" r:id="rId6"/>
    <p:sldId id="258" r:id="rId7"/>
    <p:sldId id="259" r:id="rId8"/>
    <p:sldId id="263" r:id="rId9"/>
    <p:sldId id="264" r:id="rId10"/>
    <p:sldId id="265" r:id="rId11"/>
    <p:sldId id="266" r:id="rId12"/>
    <p:sldId id="267" r:id="rId13"/>
    <p:sldId id="268" r:id="rId14"/>
    <p:sldId id="269" r:id="rId15"/>
    <p:sldId id="270" r:id="rId16"/>
    <p:sldId id="271" r:id="rId17"/>
    <p:sldId id="272" r:id="rId18"/>
    <p:sldId id="275" r:id="rId19"/>
    <p:sldId id="273" r:id="rId20"/>
    <p:sldId id="274" r:id="rId21"/>
    <p:sldId id="277" r:id="rId22"/>
    <p:sldId id="278" r:id="rId23"/>
    <p:sldId id="279" r:id="rId24"/>
    <p:sldId id="280" r:id="rId25"/>
    <p:sldId id="347" r:id="rId26"/>
    <p:sldId id="282" r:id="rId27"/>
    <p:sldId id="283" r:id="rId28"/>
    <p:sldId id="284" r:id="rId29"/>
    <p:sldId id="348" r:id="rId30"/>
    <p:sldId id="342" r:id="rId31"/>
    <p:sldId id="345" r:id="rId32"/>
    <p:sldId id="344" r:id="rId33"/>
    <p:sldId id="349" r:id="rId34"/>
    <p:sldId id="285" r:id="rId35"/>
    <p:sldId id="286" r:id="rId36"/>
    <p:sldId id="287" r:id="rId37"/>
    <p:sldId id="340" r:id="rId38"/>
    <p:sldId id="293" r:id="rId39"/>
    <p:sldId id="288" r:id="rId40"/>
    <p:sldId id="289" r:id="rId41"/>
    <p:sldId id="290" r:id="rId42"/>
    <p:sldId id="291" r:id="rId43"/>
    <p:sldId id="341" r:id="rId44"/>
    <p:sldId id="294" r:id="rId45"/>
    <p:sldId id="296" r:id="rId46"/>
    <p:sldId id="295" r:id="rId47"/>
    <p:sldId id="297" r:id="rId48"/>
    <p:sldId id="298" r:id="rId49"/>
    <p:sldId id="299" r:id="rId50"/>
    <p:sldId id="300" r:id="rId51"/>
    <p:sldId id="301" r:id="rId52"/>
    <p:sldId id="302" r:id="rId53"/>
    <p:sldId id="303" r:id="rId54"/>
    <p:sldId id="307" r:id="rId55"/>
    <p:sldId id="306" r:id="rId56"/>
    <p:sldId id="304" r:id="rId57"/>
    <p:sldId id="309" r:id="rId58"/>
    <p:sldId id="351" r:id="rId59"/>
    <p:sldId id="310" r:id="rId60"/>
    <p:sldId id="311" r:id="rId61"/>
    <p:sldId id="312" r:id="rId62"/>
    <p:sldId id="313" r:id="rId63"/>
    <p:sldId id="315" r:id="rId64"/>
    <p:sldId id="316" r:id="rId65"/>
    <p:sldId id="317" r:id="rId66"/>
    <p:sldId id="318" r:id="rId67"/>
    <p:sldId id="319" r:id="rId68"/>
    <p:sldId id="320" r:id="rId69"/>
    <p:sldId id="322" r:id="rId70"/>
    <p:sldId id="321" r:id="rId71"/>
    <p:sldId id="324" r:id="rId72"/>
    <p:sldId id="323" r:id="rId73"/>
    <p:sldId id="326" r:id="rId74"/>
    <p:sldId id="327" r:id="rId75"/>
    <p:sldId id="328" r:id="rId76"/>
    <p:sldId id="329" r:id="rId77"/>
    <p:sldId id="330" r:id="rId78"/>
    <p:sldId id="332" r:id="rId79"/>
    <p:sldId id="333" r:id="rId80"/>
    <p:sldId id="325" r:id="rId81"/>
    <p:sldId id="336" r:id="rId82"/>
    <p:sldId id="335" r:id="rId83"/>
    <p:sldId id="337" r:id="rId84"/>
    <p:sldId id="353" r:id="rId85"/>
    <p:sldId id="352" r:id="rId86"/>
    <p:sldId id="338" r:id="rId87"/>
    <p:sldId id="339" r:id="rId88"/>
    <p:sldId id="35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82A5"/>
    <a:srgbClr val="4A76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05" d="100"/>
          <a:sy n="105" d="100"/>
        </p:scale>
        <p:origin x="12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en-GB"/>
          </a:p>
        </c:rich>
      </c:tx>
      <c:overlay val="1"/>
    </c:title>
    <c:autoTitleDeleted val="0"/>
    <c:plotArea>
      <c:layout>
        <c:manualLayout>
          <c:layoutTarget val="inner"/>
          <c:xMode val="edge"/>
          <c:yMode val="edge"/>
          <c:x val="0.1077"/>
          <c:y val="5.0471099999999998E-2"/>
          <c:w val="0.875139"/>
          <c:h val="0.78749400000000003"/>
        </c:manualLayout>
      </c:layout>
      <c:lineChart>
        <c:grouping val="standard"/>
        <c:varyColors val="0"/>
        <c:ser>
          <c:idx val="0"/>
          <c:order val="0"/>
          <c:tx>
            <c:strRef>
              <c:f>Sheet1!$A$2</c:f>
              <c:strCache>
                <c:ptCount val="1"/>
                <c:pt idx="0">
                  <c:v>Pocedural</c:v>
                </c:pt>
              </c:strCache>
            </c:strRef>
          </c:tx>
          <c:spPr>
            <a:ln w="76200" cap="flat">
              <a:solidFill>
                <a:srgbClr val="808785"/>
              </a:solidFill>
              <a:prstDash val="solid"/>
              <a:miter lim="400000"/>
            </a:ln>
            <a:effectLst/>
          </c:spPr>
          <c:marker>
            <c:symbol val="circle"/>
            <c:size val="14"/>
            <c:spPr>
              <a:solidFill>
                <a:srgbClr val="808785"/>
              </a:solidFill>
              <a:ln w="76200" cap="flat">
                <a:solidFill>
                  <a:srgbClr val="808785"/>
                </a:solidFill>
                <a:prstDash val="solid"/>
                <a:miter lim="400000"/>
              </a:ln>
              <a:effectLst/>
            </c:spPr>
          </c:marker>
          <c:cat>
            <c:strRef>
              <c:f>Sheet1!$B$1:$G$1</c:f>
              <c:strCache>
                <c:ptCount val="6"/>
              </c:strCache>
            </c:strRef>
          </c:cat>
          <c:val>
            <c:numRef>
              <c:f>Sheet1!$B$2:$G$2</c:f>
              <c:numCache>
                <c:formatCode>General</c:formatCode>
                <c:ptCount val="6"/>
                <c:pt idx="0">
                  <c:v>80</c:v>
                </c:pt>
                <c:pt idx="1">
                  <c:v>80</c:v>
                </c:pt>
                <c:pt idx="2">
                  <c:v>80</c:v>
                </c:pt>
                <c:pt idx="3">
                  <c:v>80</c:v>
                </c:pt>
                <c:pt idx="4">
                  <c:v>80</c:v>
                </c:pt>
                <c:pt idx="5">
                  <c:v>80</c:v>
                </c:pt>
              </c:numCache>
            </c:numRef>
          </c:val>
          <c:smooth val="0"/>
          <c:extLst>
            <c:ext xmlns:c16="http://schemas.microsoft.com/office/drawing/2014/chart" uri="{C3380CC4-5D6E-409C-BE32-E72D297353CC}">
              <c16:uniqueId val="{00000000-B274-47F2-B659-789E3A3CEE1E}"/>
            </c:ext>
          </c:extLst>
        </c:ser>
        <c:ser>
          <c:idx val="1"/>
          <c:order val="1"/>
          <c:tx>
            <c:strRef>
              <c:f>Sheet1!$A$3</c:f>
              <c:strCache>
                <c:ptCount val="1"/>
                <c:pt idx="0">
                  <c:v>Manual </c:v>
                </c:pt>
              </c:strCache>
            </c:strRef>
          </c:tx>
          <c:spPr>
            <a:ln w="76200" cap="flat">
              <a:solidFill>
                <a:srgbClr val="AB1802"/>
              </a:solidFill>
              <a:prstDash val="solid"/>
              <a:miter lim="400000"/>
            </a:ln>
            <a:effectLst/>
          </c:spPr>
          <c:marker>
            <c:symbol val="circle"/>
            <c:size val="14"/>
            <c:spPr>
              <a:solidFill>
                <a:srgbClr val="AB1802"/>
              </a:solidFill>
              <a:ln w="76200" cap="flat">
                <a:solidFill>
                  <a:srgbClr val="AB1802"/>
                </a:solidFill>
                <a:prstDash val="solid"/>
                <a:miter lim="400000"/>
              </a:ln>
              <a:effectLst/>
            </c:spPr>
          </c:marker>
          <c:cat>
            <c:strRef>
              <c:f>Sheet1!$B$1:$G$1</c:f>
              <c:strCache>
                <c:ptCount val="6"/>
              </c:strCache>
            </c:strRef>
          </c:cat>
          <c:val>
            <c:numRef>
              <c:f>Sheet1!$B$3:$G$3</c:f>
              <c:numCache>
                <c:formatCode>General</c:formatCode>
                <c:ptCount val="6"/>
                <c:pt idx="0">
                  <c:v>0</c:v>
                </c:pt>
                <c:pt idx="1">
                  <c:v>35</c:v>
                </c:pt>
                <c:pt idx="2">
                  <c:v>70</c:v>
                </c:pt>
                <c:pt idx="3">
                  <c:v>105</c:v>
                </c:pt>
                <c:pt idx="4">
                  <c:v>140</c:v>
                </c:pt>
                <c:pt idx="5">
                  <c:v>175</c:v>
                </c:pt>
              </c:numCache>
            </c:numRef>
          </c:val>
          <c:smooth val="0"/>
          <c:extLst>
            <c:ext xmlns:c16="http://schemas.microsoft.com/office/drawing/2014/chart" uri="{C3380CC4-5D6E-409C-BE32-E72D297353CC}">
              <c16:uniqueId val="{00000001-B274-47F2-B659-789E3A3CEE1E}"/>
            </c:ext>
          </c:extLst>
        </c:ser>
        <c:dLbls>
          <c:showLegendKey val="0"/>
          <c:showVal val="0"/>
          <c:showCatName val="0"/>
          <c:showSerName val="0"/>
          <c:showPercent val="0"/>
          <c:showBubbleSize val="0"/>
        </c:dLbls>
        <c:marker val="1"/>
        <c:smooth val="0"/>
        <c:axId val="-1937008128"/>
        <c:axId val="-1937007584"/>
      </c:lineChart>
      <c:catAx>
        <c:axId val="-1937008128"/>
        <c:scaling>
          <c:orientation val="minMax"/>
        </c:scaling>
        <c:delete val="0"/>
        <c:axPos val="b"/>
        <c:title>
          <c:tx>
            <c:rich>
              <a:bodyPr rot="0"/>
              <a:lstStyle/>
              <a:p>
                <a:pPr lvl="0">
                  <a:defRPr sz="3200" b="0" i="0" u="none" strike="noStrike">
                    <a:solidFill>
                      <a:srgbClr val="535353"/>
                    </a:solidFill>
                    <a:effectLst/>
                    <a:latin typeface="Gill Sans SemiBold"/>
                  </a:defRPr>
                </a:pPr>
                <a:r>
                  <a:rPr lang="en-GB" sz="3200" b="0" i="0" u="none" strike="noStrike">
                    <a:solidFill>
                      <a:srgbClr val="535353"/>
                    </a:solidFill>
                    <a:effectLst/>
                    <a:latin typeface="Gill Sans SemiBold"/>
                  </a:rPr>
                  <a:t>Size of Environment</a:t>
                </a:r>
              </a:p>
            </c:rich>
          </c:tx>
          <c:overlay val="1"/>
        </c:title>
        <c:numFmt formatCode="General" sourceLinked="0"/>
        <c:majorTickMark val="none"/>
        <c:minorTickMark val="none"/>
        <c:tickLblPos val="low"/>
        <c:spPr>
          <a:ln w="12700" cap="flat">
            <a:solidFill>
              <a:srgbClr val="8A8B89"/>
            </a:solidFill>
            <a:prstDash val="solid"/>
            <a:miter lim="400000"/>
          </a:ln>
        </c:spPr>
        <c:txPr>
          <a:bodyPr rot="0"/>
          <a:lstStyle/>
          <a:p>
            <a:pPr lvl="0">
              <a:defRPr sz="3200" b="0" i="0" u="none" strike="noStrike">
                <a:solidFill>
                  <a:srgbClr val="535353"/>
                </a:solidFill>
                <a:effectLst/>
                <a:latin typeface="Gill Sans SemiBold"/>
              </a:defRPr>
            </a:pPr>
            <a:endParaRPr lang="en-US"/>
          </a:p>
        </c:txPr>
        <c:crossAx val="-1937007584"/>
        <c:crosses val="autoZero"/>
        <c:auto val="1"/>
        <c:lblAlgn val="ctr"/>
        <c:lblOffset val="100"/>
        <c:noMultiLvlLbl val="1"/>
      </c:catAx>
      <c:valAx>
        <c:axId val="-1937007584"/>
        <c:scaling>
          <c:orientation val="minMax"/>
        </c:scaling>
        <c:delete val="0"/>
        <c:axPos val="l"/>
        <c:majorGridlines>
          <c:spPr>
            <a:ln w="12700" cap="flat">
              <a:solidFill>
                <a:srgbClr val="8A8B89"/>
              </a:solidFill>
              <a:prstDash val="solid"/>
              <a:miter lim="400000"/>
            </a:ln>
          </c:spPr>
        </c:majorGridlines>
        <c:title>
          <c:tx>
            <c:rich>
              <a:bodyPr rot="-5400000"/>
              <a:lstStyle/>
              <a:p>
                <a:pPr lvl="0">
                  <a:defRPr sz="3200" b="0" i="0" u="none" strike="noStrike">
                    <a:solidFill>
                      <a:srgbClr val="535353"/>
                    </a:solidFill>
                    <a:effectLst/>
                    <a:latin typeface="Gill Sans SemiBold"/>
                  </a:defRPr>
                </a:pPr>
                <a:r>
                  <a:rPr lang="en-GB" sz="3200" b="0" i="0" u="none" strike="noStrike">
                    <a:solidFill>
                      <a:srgbClr val="535353"/>
                    </a:solidFill>
                    <a:effectLst/>
                    <a:latin typeface="Gill Sans SemiBold"/>
                  </a:rPr>
                  <a:t>Time</a:t>
                </a:r>
              </a:p>
            </c:rich>
          </c:tx>
          <c:overlay val="1"/>
        </c:title>
        <c:numFmt formatCode="General" sourceLinked="0"/>
        <c:majorTickMark val="none"/>
        <c:minorTickMark val="none"/>
        <c:tickLblPos val="none"/>
        <c:spPr>
          <a:ln w="12700" cap="flat">
            <a:solidFill>
              <a:srgbClr val="8A8B89"/>
            </a:solidFill>
            <a:prstDash val="solid"/>
            <a:miter lim="400000"/>
          </a:ln>
        </c:spPr>
        <c:txPr>
          <a:bodyPr rot="0"/>
          <a:lstStyle/>
          <a:p>
            <a:pPr lvl="0">
              <a:defRPr sz="3200" b="0" i="0" u="none" strike="noStrike">
                <a:solidFill>
                  <a:srgbClr val="535353"/>
                </a:solidFill>
                <a:effectLst/>
                <a:latin typeface="Gill Sans SemiBold"/>
              </a:defRPr>
            </a:pPr>
            <a:endParaRPr lang="en-US"/>
          </a:p>
        </c:txPr>
        <c:crossAx val="-1937008128"/>
        <c:crosses val="autoZero"/>
        <c:crossBetween val="midCat"/>
        <c:majorUnit val="45"/>
        <c:minorUnit val="2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16DED-E1DB-475E-9F02-5E07AD0DA255}" type="datetimeFigureOut">
              <a:rPr lang="en-US" smtClean="0"/>
              <a:t>9/30/2019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7AA3A-610B-460A-A6CF-60863E5DB281}" type="slidenum">
              <a:rPr lang="en-US" smtClean="0"/>
              <a:t>‹#›</a:t>
            </a:fld>
            <a:endParaRPr lang="en-US"/>
          </a:p>
        </p:txBody>
      </p:sp>
    </p:spTree>
    <p:extLst>
      <p:ext uri="{BB962C8B-B14F-4D97-AF65-F5344CB8AC3E}">
        <p14:creationId xmlns:p14="http://schemas.microsoft.com/office/powerpoint/2010/main" val="1960280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D66759-08AC-421C-AB22-76580FA4A5CA}" type="datetime1">
              <a:rPr lang="en-US" smtClean="0"/>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2716974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840F74-0A57-4089-8F53-E444EA3E97F6}" type="datetime1">
              <a:rPr lang="en-US" smtClean="0"/>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4089823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0F8FD4-6C57-43E0-9842-D0B6386EFF30}" type="datetime1">
              <a:rPr lang="en-US" smtClean="0"/>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924174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5B49C4-EC48-46C5-A476-E02964CC57A8}" type="datetime1">
              <a:rPr lang="en-US" smtClean="0"/>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2723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4360A57-7BA8-469A-94DF-BAD02627D334}" type="datetime1">
              <a:rPr lang="en-US" smtClean="0"/>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4037046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5C35A0-2451-441E-9186-70FD68E5A5FA}" type="datetime1">
              <a:rPr lang="en-US" smtClean="0"/>
              <a:t>9/30/2019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276524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3B6C70-CE9A-4CF9-A962-79C6F265F093}" type="datetime1">
              <a:rPr lang="en-US" smtClean="0"/>
              <a:t>9/30/2019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2145240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B66E3A-8662-4ABE-9725-3C2F6B4A297C}" type="datetime1">
              <a:rPr lang="en-US" smtClean="0"/>
              <a:t>9/30/2019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397517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B84BD3-E542-44DC-B6D3-D194FF2B9E76}" type="datetime1">
              <a:rPr lang="en-US" smtClean="0"/>
              <a:t>9/30/2019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1050584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403906-ACFC-48C0-96C7-D7AB7188D758}" type="datetime1">
              <a:rPr lang="en-US" smtClean="0"/>
              <a:t>9/30/2019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4215388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26D26E-7B74-4041-B277-8A79CF84FF63}" type="datetime1">
              <a:rPr lang="en-US" smtClean="0"/>
              <a:t>9/30/2019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3597082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5A8A6-274C-431E-8ED1-064C52697F84}" type="datetime1">
              <a:rPr lang="en-US" smtClean="0"/>
              <a:t>9/30/2019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16389-8DA2-4895-A136-10DC563793AA}" type="slidenum">
              <a:rPr lang="en-US" smtClean="0"/>
              <a:t>‹#›</a:t>
            </a:fld>
            <a:endParaRPr lang="en-US"/>
          </a:p>
        </p:txBody>
      </p:sp>
    </p:spTree>
    <p:extLst>
      <p:ext uri="{BB962C8B-B14F-4D97-AF65-F5344CB8AC3E}">
        <p14:creationId xmlns:p14="http://schemas.microsoft.com/office/powerpoint/2010/main" val="3627834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wmf"/><Relationship Id="rId3" Type="http://schemas.openxmlformats.org/officeDocument/2006/relationships/image" Target="../media/image2.emf"/><Relationship Id="rId7"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wmf"/></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9.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8.wmf"/></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watch?v=F4AGHYTqMu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dnGzEn6swq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4Iyb6fOMJI4"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9.wmf"/></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youtube.com/watch?v=PNrFgQp00P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WbHMxo11HcU" TargetMode="External"/><Relationship Id="rId1" Type="http://schemas.openxmlformats.org/officeDocument/2006/relationships/slideLayout" Target="../slideLayouts/slideLayout2.xml"/><Relationship Id="rId4" Type="http://schemas.openxmlformats.org/officeDocument/2006/relationships/hyperlink" Target="https://www.youtube.com/watch?v=i-_fuxytCsM&amp;list=PLokhY9fbx05dshPAtzIaGm2STvKW8qTFh&amp;index=4"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7.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3.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9.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9.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Uqk5Zf0tw3o" TargetMode="External"/><Relationship Id="rId2" Type="http://schemas.openxmlformats.org/officeDocument/2006/relationships/hyperlink" Target="https://www.amazon.co.uk/Spelunky-Boss-Fight-Books-Book-ebook/dp/B01CYVHYSS" TargetMode="Externa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45.wmf"/></Relationships>
</file>

<file path=ppt/slides/_rels/slide8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7.wmf"/><Relationship Id="rId5" Type="http://schemas.openxmlformats.org/officeDocument/2006/relationships/oleObject" Target="../embeddings/oleObject10.bin"/><Relationship Id="rId4" Type="http://schemas.openxmlformats.org/officeDocument/2006/relationships/image" Target="../media/image46.wmf"/><Relationship Id="rId9" Type="http://schemas.openxmlformats.org/officeDocument/2006/relationships/image" Target="../media/image4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youtube.com/watch?v=4KxRp8jeliQ"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eurogamer.net/articles/2016-09-28-advertising-standards-launches-investigation-into-no-mans-sky"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9.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3.wmf"/><Relationship Id="rId5" Type="http://schemas.openxmlformats.org/officeDocument/2006/relationships/oleObject" Target="../embeddings/oleObject12.bin"/><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3614" y="2813692"/>
            <a:ext cx="9144000" cy="2387600"/>
          </a:xfrm>
        </p:spPr>
        <p:txBody>
          <a:bodyPr/>
          <a:lstStyle/>
          <a:p>
            <a:r>
              <a:rPr lang="en-GB" dirty="0"/>
              <a:t>AI for Games</a:t>
            </a:r>
            <a:endParaRPr lang="en-US" dirty="0"/>
          </a:p>
        </p:txBody>
      </p:sp>
      <p:sp>
        <p:nvSpPr>
          <p:cNvPr id="3" name="Subtitle 2"/>
          <p:cNvSpPr>
            <a:spLocks noGrp="1"/>
          </p:cNvSpPr>
          <p:nvPr>
            <p:ph type="subTitle" idx="1"/>
          </p:nvPr>
        </p:nvSpPr>
        <p:spPr>
          <a:xfrm>
            <a:off x="1473660" y="5077232"/>
            <a:ext cx="9144000" cy="406245"/>
          </a:xfrm>
        </p:spPr>
        <p:txBody>
          <a:bodyPr>
            <a:normAutofit lnSpcReduction="10000"/>
          </a:bodyPr>
          <a:lstStyle/>
          <a:p>
            <a:r>
              <a:rPr lang="en-GB" dirty="0">
                <a:solidFill>
                  <a:schemeClr val="accent1"/>
                </a:solidFill>
              </a:rPr>
              <a:t>ICP2025 | ICP 3025 | ICP4152</a:t>
            </a:r>
            <a:endParaRPr lang="en-US" dirty="0">
              <a:solidFill>
                <a:schemeClr val="accent1"/>
              </a:solidFill>
            </a:endParaRPr>
          </a:p>
        </p:txBody>
      </p:sp>
      <p:pic>
        <p:nvPicPr>
          <p:cNvPr id="4"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09566" y="4971778"/>
            <a:ext cx="2438146" cy="172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jpg"/>
          <p:cNvPicPr/>
          <p:nvPr/>
        </p:nvPicPr>
        <p:blipFill>
          <a:blip r:embed="rId4">
            <a:extLst/>
          </a:blip>
          <a:srcRect l="15274" r="50554"/>
          <a:stretch>
            <a:fillRect/>
          </a:stretch>
        </p:blipFill>
        <p:spPr>
          <a:xfrm>
            <a:off x="4064813" y="766804"/>
            <a:ext cx="1769612" cy="3398561"/>
          </a:xfrm>
          <a:prstGeom prst="rect">
            <a:avLst/>
          </a:prstGeom>
          <a:ln w="12700">
            <a:miter lim="400000"/>
          </a:ln>
        </p:spPr>
      </p:pic>
      <p:pic>
        <p:nvPicPr>
          <p:cNvPr id="6" name="lfd.jpg"/>
          <p:cNvPicPr/>
          <p:nvPr/>
        </p:nvPicPr>
        <p:blipFill>
          <a:blip r:embed="rId5">
            <a:extLst/>
          </a:blip>
          <a:srcRect l="29166" r="29166"/>
          <a:stretch>
            <a:fillRect/>
          </a:stretch>
        </p:blipFill>
        <p:spPr>
          <a:xfrm>
            <a:off x="5974898" y="766804"/>
            <a:ext cx="2064613" cy="3398561"/>
          </a:xfrm>
          <a:prstGeom prst="rect">
            <a:avLst/>
          </a:prstGeom>
          <a:ln w="12700">
            <a:miter lim="400000"/>
          </a:ln>
        </p:spPr>
      </p:pic>
      <p:pic>
        <p:nvPicPr>
          <p:cNvPr id="7" name="ac23.jpg"/>
          <p:cNvPicPr/>
          <p:nvPr/>
        </p:nvPicPr>
        <p:blipFill>
          <a:blip r:embed="rId6">
            <a:extLst/>
          </a:blip>
          <a:srcRect l="26684" t="1226" r="39981" b="1226"/>
          <a:stretch>
            <a:fillRect/>
          </a:stretch>
        </p:blipFill>
        <p:spPr>
          <a:xfrm>
            <a:off x="8179985" y="766804"/>
            <a:ext cx="2064612" cy="3398561"/>
          </a:xfrm>
          <a:prstGeom prst="rect">
            <a:avLst/>
          </a:prstGeom>
          <a:ln w="12700">
            <a:miter lim="400000"/>
          </a:ln>
        </p:spPr>
      </p:pic>
      <p:graphicFrame>
        <p:nvGraphicFramePr>
          <p:cNvPr id="8" name="Object 7"/>
          <p:cNvGraphicFramePr>
            <a:graphicFrameLocks noChangeAspect="1"/>
          </p:cNvGraphicFramePr>
          <p:nvPr>
            <p:extLst>
              <p:ext uri="{D42A27DB-BD31-4B8C-83A1-F6EECF244321}">
                <p14:modId xmlns:p14="http://schemas.microsoft.com/office/powerpoint/2010/main" val="176082994"/>
              </p:ext>
            </p:extLst>
          </p:nvPr>
        </p:nvGraphicFramePr>
        <p:xfrm>
          <a:off x="1863988" y="766804"/>
          <a:ext cx="2060352" cy="3398561"/>
        </p:xfrm>
        <a:graphic>
          <a:graphicData uri="http://schemas.openxmlformats.org/presentationml/2006/ole">
            <mc:AlternateContent xmlns:mc="http://schemas.openxmlformats.org/markup-compatibility/2006">
              <mc:Choice xmlns:v="urn:schemas-microsoft-com:vml" Requires="v">
                <p:oleObj spid="_x0000_s17460" name="Image" r:id="rId7" imgW="5765040" imgH="9510840" progId="Photoshop.Image.13">
                  <p:embed/>
                </p:oleObj>
              </mc:Choice>
              <mc:Fallback>
                <p:oleObj name="Image" r:id="rId7" imgW="5765040" imgH="9510840" progId="Photoshop.Image.13">
                  <p:embed/>
                  <p:pic>
                    <p:nvPicPr>
                      <p:cNvPr id="8" name="Object 7"/>
                      <p:cNvPicPr/>
                      <p:nvPr/>
                    </p:nvPicPr>
                    <p:blipFill>
                      <a:blip r:embed="rId8"/>
                      <a:stretch>
                        <a:fillRect/>
                      </a:stretch>
                    </p:blipFill>
                    <p:spPr>
                      <a:xfrm>
                        <a:off x="1863988" y="766804"/>
                        <a:ext cx="2060352" cy="3398561"/>
                      </a:xfrm>
                      <a:prstGeom prst="rect">
                        <a:avLst/>
                      </a:prstGeom>
                    </p:spPr>
                  </p:pic>
                </p:oleObj>
              </mc:Fallback>
            </mc:AlternateContent>
          </a:graphicData>
        </a:graphic>
      </p:graphicFrame>
      <p:sp>
        <p:nvSpPr>
          <p:cNvPr id="13" name="Subtitle 2"/>
          <p:cNvSpPr txBox="1">
            <a:spLocks/>
          </p:cNvSpPr>
          <p:nvPr/>
        </p:nvSpPr>
        <p:spPr>
          <a:xfrm>
            <a:off x="4098979" y="5538476"/>
            <a:ext cx="3818950" cy="6503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solidFill>
                  <a:schemeClr val="tx1">
                    <a:lumMod val="75000"/>
                    <a:lumOff val="25000"/>
                  </a:schemeClr>
                </a:solidFill>
              </a:rPr>
              <a:t>Lecture 2 : The Role of the AI</a:t>
            </a:r>
            <a:endParaRPr lang="en-US" dirty="0">
              <a:solidFill>
                <a:schemeClr val="tx1">
                  <a:lumMod val="75000"/>
                  <a:lumOff val="25000"/>
                </a:schemeClr>
              </a:solidFill>
            </a:endParaRPr>
          </a:p>
        </p:txBody>
      </p:sp>
      <p:sp>
        <p:nvSpPr>
          <p:cNvPr id="9" name="Slide Number Placeholder 8">
            <a:extLst>
              <a:ext uri="{FF2B5EF4-FFF2-40B4-BE49-F238E27FC236}">
                <a16:creationId xmlns:a16="http://schemas.microsoft.com/office/drawing/2014/main" id="{93CE4B6E-07A7-4D1E-A70D-4EDDF52C3A13}"/>
              </a:ext>
            </a:extLst>
          </p:cNvPr>
          <p:cNvSpPr>
            <a:spLocks noGrp="1"/>
          </p:cNvSpPr>
          <p:nvPr>
            <p:ph type="sldNum" sz="quarter" idx="12"/>
          </p:nvPr>
        </p:nvSpPr>
        <p:spPr/>
        <p:txBody>
          <a:bodyPr/>
          <a:lstStyle/>
          <a:p>
            <a:fld id="{14916389-8DA2-4895-A136-10DC563793AA}" type="slidenum">
              <a:rPr lang="en-US" smtClean="0"/>
              <a:t>1</a:t>
            </a:fld>
            <a:endParaRPr lang="en-US"/>
          </a:p>
        </p:txBody>
      </p:sp>
    </p:spTree>
    <p:extLst>
      <p:ext uri="{BB962C8B-B14F-4D97-AF65-F5344CB8AC3E}">
        <p14:creationId xmlns:p14="http://schemas.microsoft.com/office/powerpoint/2010/main" val="2568052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www.nodebox.net/node/documentation/concepts/subnetworks-space-invad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828" y="21645"/>
            <a:ext cx="8476343" cy="683635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8879FF2-B285-47A6-B773-77A891F1A06F}"/>
              </a:ext>
            </a:extLst>
          </p:cNvPr>
          <p:cNvSpPr>
            <a:spLocks noGrp="1"/>
          </p:cNvSpPr>
          <p:nvPr>
            <p:ph type="sldNum" sz="quarter" idx="12"/>
          </p:nvPr>
        </p:nvSpPr>
        <p:spPr/>
        <p:txBody>
          <a:bodyPr/>
          <a:lstStyle/>
          <a:p>
            <a:fld id="{14916389-8DA2-4895-A136-10DC563793AA}" type="slidenum">
              <a:rPr lang="en-US" smtClean="0"/>
              <a:t>10</a:t>
            </a:fld>
            <a:endParaRPr lang="en-US"/>
          </a:p>
        </p:txBody>
      </p:sp>
    </p:spTree>
    <p:extLst>
      <p:ext uri="{BB962C8B-B14F-4D97-AF65-F5344CB8AC3E}">
        <p14:creationId xmlns:p14="http://schemas.microsoft.com/office/powerpoint/2010/main" val="1708287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Super Mario Brothers</a:t>
            </a:r>
          </a:p>
        </p:txBody>
      </p:sp>
      <p:pic>
        <p:nvPicPr>
          <p:cNvPr id="4" name="Picture 2" descr="http://gamersxtreme.org/wp-content/uploads/2012/12/New-Super-Mario-Bros-U-Gameplay-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AB652C9-642B-4EAC-BF80-74DE544FB380}"/>
              </a:ext>
            </a:extLst>
          </p:cNvPr>
          <p:cNvSpPr>
            <a:spLocks noGrp="1"/>
          </p:cNvSpPr>
          <p:nvPr>
            <p:ph type="sldNum" sz="quarter" idx="12"/>
          </p:nvPr>
        </p:nvSpPr>
        <p:spPr/>
        <p:txBody>
          <a:bodyPr/>
          <a:lstStyle/>
          <a:p>
            <a:fld id="{14916389-8DA2-4895-A136-10DC563793AA}" type="slidenum">
              <a:rPr lang="en-US" smtClean="0"/>
              <a:t>11</a:t>
            </a:fld>
            <a:endParaRPr lang="en-US"/>
          </a:p>
        </p:txBody>
      </p:sp>
    </p:spTree>
    <p:extLst>
      <p:ext uri="{BB962C8B-B14F-4D97-AF65-F5344CB8AC3E}">
        <p14:creationId xmlns:p14="http://schemas.microsoft.com/office/powerpoint/2010/main" val="2509164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Last of Us</a:t>
            </a:r>
          </a:p>
        </p:txBody>
      </p:sp>
      <p:pic>
        <p:nvPicPr>
          <p:cNvPr id="4" name="Picture 2" descr="http://www.gameranx.com/screenshots/7_1328797285_previ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0FEB9AE-0D87-4B46-91D2-A10C6D13A4A5}"/>
              </a:ext>
            </a:extLst>
          </p:cNvPr>
          <p:cNvSpPr>
            <a:spLocks noGrp="1"/>
          </p:cNvSpPr>
          <p:nvPr>
            <p:ph type="sldNum" sz="quarter" idx="12"/>
          </p:nvPr>
        </p:nvSpPr>
        <p:spPr/>
        <p:txBody>
          <a:bodyPr/>
          <a:lstStyle/>
          <a:p>
            <a:fld id="{14916389-8DA2-4895-A136-10DC563793AA}" type="slidenum">
              <a:rPr lang="en-US" smtClean="0"/>
              <a:t>12</a:t>
            </a:fld>
            <a:endParaRPr lang="en-US"/>
          </a:p>
        </p:txBody>
      </p:sp>
    </p:spTree>
    <p:extLst>
      <p:ext uri="{BB962C8B-B14F-4D97-AF65-F5344CB8AC3E}">
        <p14:creationId xmlns:p14="http://schemas.microsoft.com/office/powerpoint/2010/main" val="187615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Forza 6</a:t>
            </a:r>
          </a:p>
        </p:txBody>
      </p:sp>
      <p:graphicFrame>
        <p:nvGraphicFramePr>
          <p:cNvPr id="4" name="Object 3"/>
          <p:cNvGraphicFramePr>
            <a:graphicFrameLocks noChangeAspect="1"/>
          </p:cNvGraphicFramePr>
          <p:nvPr>
            <p:extLst>
              <p:ext uri="{D42A27DB-BD31-4B8C-83A1-F6EECF244321}">
                <p14:modId xmlns:p14="http://schemas.microsoft.com/office/powerpoint/2010/main" val="3793291528"/>
              </p:ext>
            </p:extLst>
          </p:nvPr>
        </p:nvGraphicFramePr>
        <p:xfrm>
          <a:off x="0" y="0"/>
          <a:ext cx="12190097" cy="6858000"/>
        </p:xfrm>
        <a:graphic>
          <a:graphicData uri="http://schemas.openxmlformats.org/presentationml/2006/ole">
            <mc:AlternateContent xmlns:mc="http://schemas.openxmlformats.org/markup-compatibility/2006">
              <mc:Choice xmlns:v="urn:schemas-microsoft-com:vml" Requires="v">
                <p:oleObj spid="_x0000_s18484" name="Image" r:id="rId3" imgW="10158480" imgH="5714280" progId="Photoshop.Image.13">
                  <p:embed/>
                </p:oleObj>
              </mc:Choice>
              <mc:Fallback>
                <p:oleObj name="Image" r:id="rId3" imgW="10158480" imgH="5714280" progId="Photoshop.Image.13">
                  <p:embed/>
                  <p:pic>
                    <p:nvPicPr>
                      <p:cNvPr id="3" name="Object 2"/>
                      <p:cNvPicPr/>
                      <p:nvPr/>
                    </p:nvPicPr>
                    <p:blipFill>
                      <a:blip r:embed="rId4"/>
                      <a:stretch>
                        <a:fillRect/>
                      </a:stretch>
                    </p:blipFill>
                    <p:spPr>
                      <a:xfrm>
                        <a:off x="0" y="0"/>
                        <a:ext cx="12190097" cy="68580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66487E63-BD5C-4D34-933F-58BC5F0DB58C}"/>
              </a:ext>
            </a:extLst>
          </p:cNvPr>
          <p:cNvSpPr>
            <a:spLocks noGrp="1"/>
          </p:cNvSpPr>
          <p:nvPr>
            <p:ph type="sldNum" sz="quarter" idx="12"/>
          </p:nvPr>
        </p:nvSpPr>
        <p:spPr/>
        <p:txBody>
          <a:bodyPr/>
          <a:lstStyle/>
          <a:p>
            <a:fld id="{14916389-8DA2-4895-A136-10DC563793AA}" type="slidenum">
              <a:rPr lang="en-US" smtClean="0"/>
              <a:t>13</a:t>
            </a:fld>
            <a:endParaRPr lang="en-US"/>
          </a:p>
        </p:txBody>
      </p:sp>
    </p:spTree>
    <p:extLst>
      <p:ext uri="{BB962C8B-B14F-4D97-AF65-F5344CB8AC3E}">
        <p14:creationId xmlns:p14="http://schemas.microsoft.com/office/powerpoint/2010/main" val="413002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Fifa</a:t>
            </a:r>
            <a:endParaRPr lang="en-GB" dirty="0"/>
          </a:p>
        </p:txBody>
      </p:sp>
      <p:pic>
        <p:nvPicPr>
          <p:cNvPr id="4" name="Picture 2" descr="http://www.fifa16web.com/wp-content/uploads/2015/06/FIFA-16-Screenshots-Koke-1024x5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5DD96B5-30BC-472B-B8FD-F69B4C91B071}"/>
              </a:ext>
            </a:extLst>
          </p:cNvPr>
          <p:cNvSpPr>
            <a:spLocks noGrp="1"/>
          </p:cNvSpPr>
          <p:nvPr>
            <p:ph type="sldNum" sz="quarter" idx="12"/>
          </p:nvPr>
        </p:nvSpPr>
        <p:spPr/>
        <p:txBody>
          <a:bodyPr/>
          <a:lstStyle/>
          <a:p>
            <a:fld id="{14916389-8DA2-4895-A136-10DC563793AA}" type="slidenum">
              <a:rPr lang="en-US" smtClean="0"/>
              <a:t>14</a:t>
            </a:fld>
            <a:endParaRPr lang="en-US"/>
          </a:p>
        </p:txBody>
      </p:sp>
    </p:spTree>
    <p:extLst>
      <p:ext uri="{BB962C8B-B14F-4D97-AF65-F5344CB8AC3E}">
        <p14:creationId xmlns:p14="http://schemas.microsoft.com/office/powerpoint/2010/main" val="1288464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Halo 5</a:t>
            </a:r>
          </a:p>
        </p:txBody>
      </p:sp>
      <p:graphicFrame>
        <p:nvGraphicFramePr>
          <p:cNvPr id="4" name="Object 3"/>
          <p:cNvGraphicFramePr>
            <a:graphicFrameLocks noChangeAspect="1"/>
          </p:cNvGraphicFramePr>
          <p:nvPr>
            <p:extLst>
              <p:ext uri="{D42A27DB-BD31-4B8C-83A1-F6EECF244321}">
                <p14:modId xmlns:p14="http://schemas.microsoft.com/office/powerpoint/2010/main" val="3219501991"/>
              </p:ext>
            </p:extLst>
          </p:nvPr>
        </p:nvGraphicFramePr>
        <p:xfrm>
          <a:off x="0" y="0"/>
          <a:ext cx="12182354" cy="6858000"/>
        </p:xfrm>
        <a:graphic>
          <a:graphicData uri="http://schemas.openxmlformats.org/presentationml/2006/ole">
            <mc:AlternateContent xmlns:mc="http://schemas.openxmlformats.org/markup-compatibility/2006">
              <mc:Choice xmlns:v="urn:schemas-microsoft-com:vml" Requires="v">
                <p:oleObj spid="_x0000_s19508" name="Image" r:id="rId3" imgW="12698280" imgH="7148880" progId="Photoshop.Image.13">
                  <p:embed/>
                </p:oleObj>
              </mc:Choice>
              <mc:Fallback>
                <p:oleObj name="Image" r:id="rId3" imgW="12698280" imgH="7148880" progId="Photoshop.Image.13">
                  <p:embed/>
                  <p:pic>
                    <p:nvPicPr>
                      <p:cNvPr id="3" name="Object 2"/>
                      <p:cNvPicPr/>
                      <p:nvPr/>
                    </p:nvPicPr>
                    <p:blipFill>
                      <a:blip r:embed="rId4"/>
                      <a:stretch>
                        <a:fillRect/>
                      </a:stretch>
                    </p:blipFill>
                    <p:spPr>
                      <a:xfrm>
                        <a:off x="0" y="0"/>
                        <a:ext cx="12182354" cy="68580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FBF339F6-42C1-40FB-A5D7-E21E46A532F3}"/>
              </a:ext>
            </a:extLst>
          </p:cNvPr>
          <p:cNvSpPr>
            <a:spLocks noGrp="1"/>
          </p:cNvSpPr>
          <p:nvPr>
            <p:ph type="sldNum" sz="quarter" idx="12"/>
          </p:nvPr>
        </p:nvSpPr>
        <p:spPr/>
        <p:txBody>
          <a:bodyPr/>
          <a:lstStyle/>
          <a:p>
            <a:fld id="{14916389-8DA2-4895-A136-10DC563793AA}" type="slidenum">
              <a:rPr lang="en-US" smtClean="0"/>
              <a:t>15</a:t>
            </a:fld>
            <a:endParaRPr lang="en-US"/>
          </a:p>
        </p:txBody>
      </p:sp>
    </p:spTree>
    <p:extLst>
      <p:ext uri="{BB962C8B-B14F-4D97-AF65-F5344CB8AC3E}">
        <p14:creationId xmlns:p14="http://schemas.microsoft.com/office/powerpoint/2010/main" val="81332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Alien Isolation</a:t>
            </a:r>
          </a:p>
        </p:txBody>
      </p:sp>
      <p:pic>
        <p:nvPicPr>
          <p:cNvPr id="4" name="Picture 2" descr="http://vignette2.wikia.nocookie.net/avp/images/5/50/New-Alien-Isolation-Screenshots-Artwork-are-here-to-terrify-you-2-1024x613.jpg/revision/latest?cb=201401211556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29853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FD93C18-4C6D-462E-AD1B-E3C3099C9976}"/>
              </a:ext>
            </a:extLst>
          </p:cNvPr>
          <p:cNvSpPr>
            <a:spLocks noGrp="1"/>
          </p:cNvSpPr>
          <p:nvPr>
            <p:ph type="sldNum" sz="quarter" idx="12"/>
          </p:nvPr>
        </p:nvSpPr>
        <p:spPr/>
        <p:txBody>
          <a:bodyPr/>
          <a:lstStyle/>
          <a:p>
            <a:fld id="{14916389-8DA2-4895-A136-10DC563793AA}" type="slidenum">
              <a:rPr lang="en-US" smtClean="0"/>
              <a:t>16</a:t>
            </a:fld>
            <a:endParaRPr lang="en-US"/>
          </a:p>
        </p:txBody>
      </p:sp>
    </p:spTree>
    <p:extLst>
      <p:ext uri="{BB962C8B-B14F-4D97-AF65-F5344CB8AC3E}">
        <p14:creationId xmlns:p14="http://schemas.microsoft.com/office/powerpoint/2010/main" val="146169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 example</a:t>
            </a:r>
          </a:p>
        </p:txBody>
      </p:sp>
      <p:sp>
        <p:nvSpPr>
          <p:cNvPr id="4" name="Shape 67"/>
          <p:cNvSpPr txBox="1">
            <a:spLocks/>
          </p:cNvSpPr>
          <p:nvPr/>
        </p:nvSpPr>
        <p:spPr>
          <a:xfrm>
            <a:off x="717550" y="1942604"/>
            <a:ext cx="4979293" cy="43692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96240">
              <a:spcBef>
                <a:spcPts val="3100"/>
              </a:spcBef>
              <a:buFont typeface="Arial" panose="020B0604020202020204" pitchFamily="34" charset="0"/>
              <a:buNone/>
              <a:defRPr sz="1800">
                <a:solidFill>
                  <a:srgbClr val="000000"/>
                </a:solidFill>
              </a:defRPr>
            </a:pPr>
            <a:r>
              <a:rPr lang="en-GB" sz="3072" dirty="0">
                <a:ea typeface="Gill Sans SemiBold"/>
                <a:cs typeface="Gill Sans SemiBold"/>
                <a:sym typeface="Gill Sans SemiBold"/>
              </a:rPr>
              <a:t>Racing Game</a:t>
            </a:r>
          </a:p>
          <a:p>
            <a:pPr marL="353568" indent="-353568" defTabSz="396240">
              <a:spcBef>
                <a:spcPts val="3100"/>
              </a:spcBef>
              <a:defRPr sz="1800">
                <a:solidFill>
                  <a:srgbClr val="000000"/>
                </a:solidFill>
              </a:defRPr>
            </a:pPr>
            <a:r>
              <a:rPr lang="en-GB" sz="2400" dirty="0"/>
              <a:t>Ability to pick a competitive racing line (or not)</a:t>
            </a:r>
          </a:p>
          <a:p>
            <a:pPr marL="353568" indent="-353568" defTabSz="396240">
              <a:spcBef>
                <a:spcPts val="3100"/>
              </a:spcBef>
              <a:defRPr sz="1800">
                <a:solidFill>
                  <a:srgbClr val="000000"/>
                </a:solidFill>
              </a:defRPr>
            </a:pPr>
            <a:r>
              <a:rPr lang="en-GB" sz="2400" dirty="0"/>
              <a:t>Able to identify overtaking opportunities (or not)</a:t>
            </a:r>
          </a:p>
          <a:p>
            <a:pPr marL="353568" indent="-353568" defTabSz="396240">
              <a:spcBef>
                <a:spcPts val="3100"/>
              </a:spcBef>
              <a:defRPr sz="1800">
                <a:solidFill>
                  <a:srgbClr val="000000"/>
                </a:solidFill>
              </a:defRPr>
            </a:pPr>
            <a:r>
              <a:rPr lang="en-GB" sz="2400" dirty="0"/>
              <a:t>Distinctive driving personality (aggressive, heavy-footed, late breaking etc.)</a:t>
            </a:r>
          </a:p>
        </p:txBody>
      </p:sp>
      <p:sp>
        <p:nvSpPr>
          <p:cNvPr id="5" name="Shape 68"/>
          <p:cNvSpPr/>
          <p:nvPr/>
        </p:nvSpPr>
        <p:spPr>
          <a:xfrm>
            <a:off x="6470650" y="1942604"/>
            <a:ext cx="4979293" cy="43692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a:lnSpc>
                <a:spcPct val="120000"/>
              </a:lnSpc>
              <a:spcBef>
                <a:spcPts val="3250"/>
              </a:spcBef>
              <a:defRPr sz="1800">
                <a:solidFill>
                  <a:srgbClr val="000000"/>
                </a:solidFill>
              </a:defRPr>
            </a:pPr>
            <a:r>
              <a:rPr sz="3200" dirty="0">
                <a:ea typeface="Gill Sans SemiBold"/>
                <a:cs typeface="Gill Sans SemiBold"/>
                <a:sym typeface="Gill Sans SemiBold"/>
              </a:rPr>
              <a:t>First Person Shooter</a:t>
            </a:r>
          </a:p>
          <a:p>
            <a:pPr marL="368300" indent="-368300">
              <a:lnSpc>
                <a:spcPct val="120000"/>
              </a:lnSpc>
              <a:spcBef>
                <a:spcPts val="3250"/>
              </a:spcBef>
              <a:buSzPct val="82000"/>
              <a:buFontTx/>
              <a:buChar char="•"/>
              <a:defRPr sz="1800">
                <a:solidFill>
                  <a:srgbClr val="000000"/>
                </a:solidFill>
              </a:defRPr>
            </a:pPr>
            <a:r>
              <a:rPr lang="en-GB" sz="2500" dirty="0"/>
              <a:t>Moves in a realistic fashion </a:t>
            </a:r>
          </a:p>
          <a:p>
            <a:pPr marL="368300" indent="-368300">
              <a:lnSpc>
                <a:spcPct val="120000"/>
              </a:lnSpc>
              <a:spcBef>
                <a:spcPts val="3250"/>
              </a:spcBef>
              <a:buSzPct val="82000"/>
              <a:buChar char="•"/>
              <a:defRPr sz="1800">
                <a:solidFill>
                  <a:srgbClr val="000000"/>
                </a:solidFill>
              </a:defRPr>
            </a:pPr>
            <a:r>
              <a:rPr sz="2500" dirty="0"/>
              <a:t>Believable as a enemy combatant </a:t>
            </a:r>
          </a:p>
          <a:p>
            <a:pPr marL="368300" indent="-368300">
              <a:lnSpc>
                <a:spcPct val="120000"/>
              </a:lnSpc>
              <a:spcBef>
                <a:spcPts val="3250"/>
              </a:spcBef>
              <a:buSzPct val="82000"/>
              <a:buChar char="•"/>
              <a:defRPr sz="1800">
                <a:solidFill>
                  <a:srgbClr val="000000"/>
                </a:solidFill>
              </a:defRPr>
            </a:pPr>
            <a:r>
              <a:rPr sz="2500" dirty="0"/>
              <a:t>Tactical, able to hunt and demonstrate a “survival instinct”</a:t>
            </a:r>
          </a:p>
        </p:txBody>
      </p:sp>
      <p:sp>
        <p:nvSpPr>
          <p:cNvPr id="3" name="Slide Number Placeholder 2">
            <a:extLst>
              <a:ext uri="{FF2B5EF4-FFF2-40B4-BE49-F238E27FC236}">
                <a16:creationId xmlns:a16="http://schemas.microsoft.com/office/drawing/2014/main" id="{AF2117D2-8627-4DA9-8CCD-9C18B9741227}"/>
              </a:ext>
            </a:extLst>
          </p:cNvPr>
          <p:cNvSpPr>
            <a:spLocks noGrp="1"/>
          </p:cNvSpPr>
          <p:nvPr>
            <p:ph type="sldNum" sz="quarter" idx="12"/>
          </p:nvPr>
        </p:nvSpPr>
        <p:spPr/>
        <p:txBody>
          <a:bodyPr/>
          <a:lstStyle/>
          <a:p>
            <a:fld id="{14916389-8DA2-4895-A136-10DC563793AA}" type="slidenum">
              <a:rPr lang="en-US" smtClean="0"/>
              <a:t>17</a:t>
            </a:fld>
            <a:endParaRPr lang="en-US"/>
          </a:p>
        </p:txBody>
      </p:sp>
    </p:spTree>
    <p:extLst>
      <p:ext uri="{BB962C8B-B14F-4D97-AF65-F5344CB8AC3E}">
        <p14:creationId xmlns:p14="http://schemas.microsoft.com/office/powerpoint/2010/main" val="2481635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 of Opponent</a:t>
            </a:r>
          </a:p>
        </p:txBody>
      </p:sp>
      <p:sp>
        <p:nvSpPr>
          <p:cNvPr id="6" name="Shape 67"/>
          <p:cNvSpPr txBox="1">
            <a:spLocks/>
          </p:cNvSpPr>
          <p:nvPr/>
        </p:nvSpPr>
        <p:spPr>
          <a:xfrm>
            <a:off x="717550" y="1942604"/>
            <a:ext cx="4979293" cy="43692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96240">
              <a:spcBef>
                <a:spcPts val="3100"/>
              </a:spcBef>
              <a:buFont typeface="Arial" panose="020B0604020202020204" pitchFamily="34" charset="0"/>
              <a:buNone/>
              <a:defRPr sz="1800">
                <a:solidFill>
                  <a:srgbClr val="000000"/>
                </a:solidFill>
              </a:defRPr>
            </a:pPr>
            <a:r>
              <a:rPr lang="en-GB" sz="2700" dirty="0">
                <a:ea typeface="Gill Sans SemiBold"/>
                <a:cs typeface="Gill Sans SemiBold"/>
                <a:sym typeface="Gill Sans SemiBold"/>
              </a:rPr>
              <a:t>Player Opponent</a:t>
            </a:r>
          </a:p>
          <a:p>
            <a:pPr marL="353568" indent="-353568" defTabSz="396240">
              <a:spcBef>
                <a:spcPts val="3100"/>
              </a:spcBef>
              <a:defRPr sz="1800">
                <a:solidFill>
                  <a:srgbClr val="000000"/>
                </a:solidFill>
              </a:defRPr>
            </a:pPr>
            <a:r>
              <a:rPr lang="en-GB" sz="2200" dirty="0"/>
              <a:t>An AI opponent which obeys the </a:t>
            </a:r>
            <a:r>
              <a:rPr lang="en-GB" sz="2200" dirty="0">
                <a:solidFill>
                  <a:schemeClr val="accent1"/>
                </a:solidFill>
              </a:rPr>
              <a:t>same rules</a:t>
            </a:r>
            <a:r>
              <a:rPr lang="en-GB" sz="2200" dirty="0"/>
              <a:t> as you.</a:t>
            </a:r>
          </a:p>
          <a:p>
            <a:pPr marL="353568" indent="-353568" defTabSz="396240">
              <a:spcBef>
                <a:spcPts val="3100"/>
              </a:spcBef>
              <a:defRPr sz="1800">
                <a:solidFill>
                  <a:srgbClr val="000000"/>
                </a:solidFill>
              </a:defRPr>
            </a:pPr>
            <a:r>
              <a:rPr lang="en-GB" sz="2200" dirty="0"/>
              <a:t>Consider the character a vehicle, like a car. It is simply driven by either the AI or a human, but both have the same controls, pedals, gears and steering wheel.</a:t>
            </a:r>
          </a:p>
          <a:p>
            <a:pPr marL="353568" indent="-353568" defTabSz="396240">
              <a:spcBef>
                <a:spcPts val="3100"/>
              </a:spcBef>
              <a:defRPr sz="1800">
                <a:solidFill>
                  <a:srgbClr val="000000"/>
                </a:solidFill>
              </a:defRPr>
            </a:pPr>
            <a:r>
              <a:rPr lang="en-GB" sz="2200" dirty="0"/>
              <a:t>Basic example: Other player in Pong</a:t>
            </a:r>
          </a:p>
        </p:txBody>
      </p:sp>
      <p:sp>
        <p:nvSpPr>
          <p:cNvPr id="7" name="Shape 67"/>
          <p:cNvSpPr txBox="1">
            <a:spLocks/>
          </p:cNvSpPr>
          <p:nvPr/>
        </p:nvSpPr>
        <p:spPr>
          <a:xfrm>
            <a:off x="6374507" y="1867102"/>
            <a:ext cx="5309493" cy="4369297"/>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96240">
              <a:spcBef>
                <a:spcPts val="3100"/>
              </a:spcBef>
              <a:buFont typeface="Arial" panose="020B0604020202020204" pitchFamily="34" charset="0"/>
              <a:buNone/>
              <a:defRPr sz="1800">
                <a:solidFill>
                  <a:srgbClr val="000000"/>
                </a:solidFill>
              </a:defRPr>
            </a:pPr>
            <a:r>
              <a:rPr lang="en-GB" sz="3072" dirty="0">
                <a:ea typeface="Gill Sans SemiBold"/>
                <a:cs typeface="Gill Sans SemiBold"/>
                <a:sym typeface="Gill Sans SemiBold"/>
              </a:rPr>
              <a:t>Computer Opponent</a:t>
            </a:r>
          </a:p>
          <a:p>
            <a:pPr marL="353568" indent="-353568" defTabSz="396240">
              <a:spcBef>
                <a:spcPts val="3100"/>
              </a:spcBef>
              <a:defRPr sz="1800">
                <a:solidFill>
                  <a:srgbClr val="000000"/>
                </a:solidFill>
              </a:defRPr>
            </a:pPr>
            <a:r>
              <a:rPr lang="en-GB" sz="2400" dirty="0"/>
              <a:t>Opponents which play by very </a:t>
            </a:r>
            <a:r>
              <a:rPr lang="en-GB" sz="2400" dirty="0">
                <a:solidFill>
                  <a:schemeClr val="accent6"/>
                </a:solidFill>
              </a:rPr>
              <a:t>different rules</a:t>
            </a:r>
          </a:p>
          <a:p>
            <a:pPr marL="353568" indent="-353568" defTabSz="396240">
              <a:spcBef>
                <a:spcPts val="3100"/>
              </a:spcBef>
              <a:defRPr sz="1800">
                <a:solidFill>
                  <a:srgbClr val="000000"/>
                </a:solidFill>
              </a:defRPr>
            </a:pPr>
            <a:r>
              <a:rPr lang="en-GB" sz="2400" dirty="0"/>
              <a:t>May be omnipotent, and given significantly more information than the player</a:t>
            </a:r>
          </a:p>
          <a:p>
            <a:pPr marL="353568" indent="-353568" defTabSz="396240">
              <a:spcBef>
                <a:spcPts val="3100"/>
              </a:spcBef>
              <a:defRPr sz="1800">
                <a:solidFill>
                  <a:srgbClr val="000000"/>
                </a:solidFill>
              </a:defRPr>
            </a:pPr>
            <a:r>
              <a:rPr lang="en-GB" sz="2400" dirty="0"/>
              <a:t>May follow very different objectives</a:t>
            </a:r>
          </a:p>
          <a:p>
            <a:pPr marL="353568" indent="-353568" defTabSz="396240">
              <a:spcBef>
                <a:spcPts val="3100"/>
              </a:spcBef>
              <a:defRPr sz="1800">
                <a:solidFill>
                  <a:srgbClr val="000000"/>
                </a:solidFill>
              </a:defRPr>
            </a:pPr>
            <a:r>
              <a:rPr lang="en-GB" sz="2400" dirty="0"/>
              <a:t>Basic Example : Aliens in Space Invaders</a:t>
            </a:r>
          </a:p>
        </p:txBody>
      </p:sp>
      <p:sp>
        <p:nvSpPr>
          <p:cNvPr id="3" name="Slide Number Placeholder 2">
            <a:extLst>
              <a:ext uri="{FF2B5EF4-FFF2-40B4-BE49-F238E27FC236}">
                <a16:creationId xmlns:a16="http://schemas.microsoft.com/office/drawing/2014/main" id="{AA5614D9-D41F-4386-8CC4-C56C9CED2CE0}"/>
              </a:ext>
            </a:extLst>
          </p:cNvPr>
          <p:cNvSpPr>
            <a:spLocks noGrp="1"/>
          </p:cNvSpPr>
          <p:nvPr>
            <p:ph type="sldNum" sz="quarter" idx="12"/>
          </p:nvPr>
        </p:nvSpPr>
        <p:spPr/>
        <p:txBody>
          <a:bodyPr/>
          <a:lstStyle/>
          <a:p>
            <a:fld id="{14916389-8DA2-4895-A136-10DC563793AA}" type="slidenum">
              <a:rPr lang="en-US" smtClean="0"/>
              <a:t>18</a:t>
            </a:fld>
            <a:endParaRPr lang="en-US"/>
          </a:p>
        </p:txBody>
      </p:sp>
    </p:spTree>
    <p:extLst>
      <p:ext uri="{BB962C8B-B14F-4D97-AF65-F5344CB8AC3E}">
        <p14:creationId xmlns:p14="http://schemas.microsoft.com/office/powerpoint/2010/main" val="1964228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Interaction</a:t>
            </a:r>
          </a:p>
        </p:txBody>
      </p:sp>
      <p:sp>
        <p:nvSpPr>
          <p:cNvPr id="3" name="Content Placeholder 2"/>
          <p:cNvSpPr>
            <a:spLocks noGrp="1"/>
          </p:cNvSpPr>
          <p:nvPr>
            <p:ph idx="1"/>
          </p:nvPr>
        </p:nvSpPr>
        <p:spPr>
          <a:xfrm>
            <a:off x="838200" y="1825625"/>
            <a:ext cx="10515600" cy="1599746"/>
          </a:xfrm>
        </p:spPr>
        <p:txBody>
          <a:bodyPr/>
          <a:lstStyle/>
          <a:p>
            <a:r>
              <a:rPr lang="en-GB" dirty="0"/>
              <a:t>Ultimately the role of the opponent is to </a:t>
            </a:r>
            <a:r>
              <a:rPr lang="en-GB" dirty="0">
                <a:solidFill>
                  <a:schemeClr val="accent1"/>
                </a:solidFill>
              </a:rPr>
              <a:t>interact</a:t>
            </a:r>
            <a:r>
              <a:rPr lang="en-GB" dirty="0"/>
              <a:t> with the player </a:t>
            </a:r>
          </a:p>
          <a:p>
            <a:endParaRPr lang="en-GB" dirty="0"/>
          </a:p>
          <a:p>
            <a:r>
              <a:rPr lang="en-GB" dirty="0"/>
              <a:t>Interaction can have many forms</a:t>
            </a:r>
          </a:p>
          <a:p>
            <a:endParaRPr lang="en-GB" dirty="0"/>
          </a:p>
        </p:txBody>
      </p:sp>
      <p:sp>
        <p:nvSpPr>
          <p:cNvPr id="4" name="TextBox 3"/>
          <p:cNvSpPr txBox="1"/>
          <p:nvPr/>
        </p:nvSpPr>
        <p:spPr>
          <a:xfrm>
            <a:off x="3324073" y="3731770"/>
            <a:ext cx="2409371" cy="2554545"/>
          </a:xfrm>
          <a:prstGeom prst="rect">
            <a:avLst/>
          </a:prstGeom>
          <a:noFill/>
        </p:spPr>
        <p:txBody>
          <a:bodyPr wrap="square" rtlCol="0">
            <a:spAutoFit/>
          </a:bodyPr>
          <a:lstStyle/>
          <a:p>
            <a:r>
              <a:rPr lang="en-GB" sz="3200" dirty="0"/>
              <a:t>Movement</a:t>
            </a:r>
          </a:p>
          <a:p>
            <a:r>
              <a:rPr lang="en-GB" sz="3200" dirty="0"/>
              <a:t>Behaviours</a:t>
            </a:r>
          </a:p>
          <a:p>
            <a:r>
              <a:rPr lang="en-GB" sz="3200" dirty="0"/>
              <a:t>Tactics</a:t>
            </a:r>
          </a:p>
          <a:p>
            <a:r>
              <a:rPr lang="en-GB" sz="3200" dirty="0"/>
              <a:t>Sound</a:t>
            </a:r>
          </a:p>
          <a:p>
            <a:endParaRPr lang="en-GB" sz="3200" dirty="0"/>
          </a:p>
        </p:txBody>
      </p:sp>
      <p:sp>
        <p:nvSpPr>
          <p:cNvPr id="5" name="TextBox 4"/>
          <p:cNvSpPr txBox="1"/>
          <p:nvPr/>
        </p:nvSpPr>
        <p:spPr>
          <a:xfrm>
            <a:off x="6306757" y="3731770"/>
            <a:ext cx="4753429" cy="3539430"/>
          </a:xfrm>
          <a:prstGeom prst="rect">
            <a:avLst/>
          </a:prstGeom>
          <a:noFill/>
        </p:spPr>
        <p:txBody>
          <a:bodyPr wrap="square" rtlCol="0">
            <a:spAutoFit/>
          </a:bodyPr>
          <a:lstStyle/>
          <a:p>
            <a:r>
              <a:rPr lang="en-GB" sz="3200" dirty="0"/>
              <a:t>Actions</a:t>
            </a:r>
          </a:p>
          <a:p>
            <a:r>
              <a:rPr lang="en-GB" sz="3200" dirty="0"/>
              <a:t>Body language</a:t>
            </a:r>
          </a:p>
          <a:p>
            <a:r>
              <a:rPr lang="en-GB" sz="3200" dirty="0"/>
              <a:t>Taunts</a:t>
            </a:r>
          </a:p>
          <a:p>
            <a:r>
              <a:rPr lang="en-GB" sz="3200" dirty="0"/>
              <a:t>Infighting</a:t>
            </a:r>
          </a:p>
          <a:p>
            <a:endParaRPr lang="en-GB" sz="3200" dirty="0"/>
          </a:p>
          <a:p>
            <a:endParaRPr lang="en-GB" sz="3200" dirty="0"/>
          </a:p>
          <a:p>
            <a:endParaRPr lang="en-GB" sz="3200" dirty="0"/>
          </a:p>
        </p:txBody>
      </p:sp>
      <p:sp>
        <p:nvSpPr>
          <p:cNvPr id="6" name="Slide Number Placeholder 5">
            <a:extLst>
              <a:ext uri="{FF2B5EF4-FFF2-40B4-BE49-F238E27FC236}">
                <a16:creationId xmlns:a16="http://schemas.microsoft.com/office/drawing/2014/main" id="{CF6F4ADA-FEF7-4E55-9E17-E72F3B86CFC2}"/>
              </a:ext>
            </a:extLst>
          </p:cNvPr>
          <p:cNvSpPr>
            <a:spLocks noGrp="1"/>
          </p:cNvSpPr>
          <p:nvPr>
            <p:ph type="sldNum" sz="quarter" idx="12"/>
          </p:nvPr>
        </p:nvSpPr>
        <p:spPr/>
        <p:txBody>
          <a:bodyPr/>
          <a:lstStyle/>
          <a:p>
            <a:fld id="{14916389-8DA2-4895-A136-10DC563793AA}" type="slidenum">
              <a:rPr lang="en-US" smtClean="0"/>
              <a:t>19</a:t>
            </a:fld>
            <a:endParaRPr lang="en-US"/>
          </a:p>
        </p:txBody>
      </p:sp>
    </p:spTree>
    <p:extLst>
      <p:ext uri="{BB962C8B-B14F-4D97-AF65-F5344CB8AC3E}">
        <p14:creationId xmlns:p14="http://schemas.microsoft.com/office/powerpoint/2010/main" val="3991978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Reminder</a:t>
            </a:r>
            <a:endParaRPr lang="en-US" dirty="0"/>
          </a:p>
        </p:txBody>
      </p:sp>
      <p:sp>
        <p:nvSpPr>
          <p:cNvPr id="3" name="Content Placeholder 2"/>
          <p:cNvSpPr>
            <a:spLocks noGrp="1"/>
          </p:cNvSpPr>
          <p:nvPr>
            <p:ph idx="1"/>
          </p:nvPr>
        </p:nvSpPr>
        <p:spPr>
          <a:xfrm>
            <a:off x="838200" y="1825625"/>
            <a:ext cx="5881382" cy="4449340"/>
          </a:xfrm>
        </p:spPr>
        <p:txBody>
          <a:bodyPr>
            <a:normAutofit/>
          </a:bodyPr>
          <a:lstStyle/>
          <a:p>
            <a:r>
              <a:rPr lang="en-GB" dirty="0"/>
              <a:t>You are free to use assets you find online</a:t>
            </a:r>
          </a:p>
          <a:p>
            <a:pPr lvl="1"/>
            <a:r>
              <a:rPr lang="en-GB" dirty="0"/>
              <a:t>Unity Asset Store</a:t>
            </a:r>
          </a:p>
          <a:p>
            <a:pPr lvl="1"/>
            <a:r>
              <a:rPr lang="en-GB" dirty="0"/>
              <a:t>Unreal Asset Store </a:t>
            </a:r>
          </a:p>
          <a:p>
            <a:pPr lvl="1"/>
            <a:r>
              <a:rPr lang="en-GB" dirty="0"/>
              <a:t>Turbo Squid (3D Models)</a:t>
            </a:r>
          </a:p>
          <a:p>
            <a:pPr lvl="1"/>
            <a:r>
              <a:rPr lang="en-GB" dirty="0" err="1"/>
              <a:t>CGTrader</a:t>
            </a:r>
            <a:r>
              <a:rPr lang="en-GB" dirty="0"/>
              <a:t> (3D Models)</a:t>
            </a:r>
          </a:p>
          <a:p>
            <a:pPr lvl="1"/>
            <a:r>
              <a:rPr lang="en-GB" dirty="0"/>
              <a:t>Tutorials, Examples</a:t>
            </a:r>
          </a:p>
          <a:p>
            <a:pPr lvl="1"/>
            <a:endParaRPr lang="en-GB" dirty="0"/>
          </a:p>
          <a:p>
            <a:r>
              <a:rPr lang="en-GB" dirty="0"/>
              <a:t>Just make sure you reference everything on your blog!</a:t>
            </a:r>
          </a:p>
          <a:p>
            <a:pPr lvl="1"/>
            <a:endParaRPr lang="en-GB" dirty="0"/>
          </a:p>
          <a:p>
            <a:pPr lvl="1"/>
            <a:endParaRPr lang="en-US" dirty="0"/>
          </a:p>
        </p:txBody>
      </p:sp>
      <p:pic>
        <p:nvPicPr>
          <p:cNvPr id="4" name="Picture 3"/>
          <p:cNvPicPr>
            <a:picLocks noChangeAspect="1"/>
          </p:cNvPicPr>
          <p:nvPr/>
        </p:nvPicPr>
        <p:blipFill>
          <a:blip r:embed="rId2"/>
          <a:stretch>
            <a:fillRect/>
          </a:stretch>
        </p:blipFill>
        <p:spPr>
          <a:xfrm>
            <a:off x="6991071" y="642063"/>
            <a:ext cx="4877823" cy="5188285"/>
          </a:xfrm>
          <a:prstGeom prst="rect">
            <a:avLst/>
          </a:prstGeom>
        </p:spPr>
      </p:pic>
      <p:sp>
        <p:nvSpPr>
          <p:cNvPr id="5" name="Slide Number Placeholder 4">
            <a:extLst>
              <a:ext uri="{FF2B5EF4-FFF2-40B4-BE49-F238E27FC236}">
                <a16:creationId xmlns:a16="http://schemas.microsoft.com/office/drawing/2014/main" id="{6C2C3D38-E131-41F4-BA03-AE451ED7AF11}"/>
              </a:ext>
            </a:extLst>
          </p:cNvPr>
          <p:cNvSpPr>
            <a:spLocks noGrp="1"/>
          </p:cNvSpPr>
          <p:nvPr>
            <p:ph type="sldNum" sz="quarter" idx="12"/>
          </p:nvPr>
        </p:nvSpPr>
        <p:spPr/>
        <p:txBody>
          <a:bodyPr/>
          <a:lstStyle/>
          <a:p>
            <a:fld id="{14916389-8DA2-4895-A136-10DC563793AA}" type="slidenum">
              <a:rPr lang="en-US" smtClean="0"/>
              <a:t>2</a:t>
            </a:fld>
            <a:endParaRPr lang="en-US"/>
          </a:p>
        </p:txBody>
      </p:sp>
    </p:spTree>
    <p:extLst>
      <p:ext uri="{BB962C8B-B14F-4D97-AF65-F5344CB8AC3E}">
        <p14:creationId xmlns:p14="http://schemas.microsoft.com/office/powerpoint/2010/main" val="300139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Algorithms</a:t>
            </a:r>
          </a:p>
        </p:txBody>
      </p:sp>
      <p:sp>
        <p:nvSpPr>
          <p:cNvPr id="3" name="Content Placeholder 2"/>
          <p:cNvSpPr>
            <a:spLocks noGrp="1"/>
          </p:cNvSpPr>
          <p:nvPr>
            <p:ph idx="1"/>
          </p:nvPr>
        </p:nvSpPr>
        <p:spPr/>
        <p:txBody>
          <a:bodyPr/>
          <a:lstStyle/>
          <a:p>
            <a:r>
              <a:rPr lang="en-GB" dirty="0"/>
              <a:t>Opponent AI is one of the most heavily researched areas of games</a:t>
            </a:r>
          </a:p>
          <a:p>
            <a:r>
              <a:rPr lang="en-GB" dirty="0"/>
              <a:t>We will discuss many of the algorithms in future lectures</a:t>
            </a:r>
          </a:p>
          <a:p>
            <a:r>
              <a:rPr lang="en-GB" dirty="0"/>
              <a:t>You will also implement several in your assignment</a:t>
            </a:r>
          </a:p>
          <a:p>
            <a:endParaRPr lang="en-GB" dirty="0"/>
          </a:p>
          <a:p>
            <a:r>
              <a:rPr lang="en-GB" dirty="0"/>
              <a:t>However the approach you take will depend entirely on the type of opponent you wish to create, which will vary based on factors like:</a:t>
            </a:r>
          </a:p>
        </p:txBody>
      </p:sp>
      <p:sp>
        <p:nvSpPr>
          <p:cNvPr id="4" name="TextBox 3"/>
          <p:cNvSpPr txBox="1"/>
          <p:nvPr/>
        </p:nvSpPr>
        <p:spPr>
          <a:xfrm>
            <a:off x="3599543" y="4943233"/>
            <a:ext cx="2496457" cy="2554545"/>
          </a:xfrm>
          <a:prstGeom prst="rect">
            <a:avLst/>
          </a:prstGeom>
          <a:noFill/>
        </p:spPr>
        <p:txBody>
          <a:bodyPr wrap="square" rtlCol="0">
            <a:spAutoFit/>
          </a:bodyPr>
          <a:lstStyle/>
          <a:p>
            <a:r>
              <a:rPr lang="en-GB" sz="3200" dirty="0"/>
              <a:t>Game Type</a:t>
            </a:r>
          </a:p>
          <a:p>
            <a:r>
              <a:rPr lang="en-GB" sz="3200" dirty="0"/>
              <a:t>Difficulty</a:t>
            </a:r>
          </a:p>
          <a:p>
            <a:r>
              <a:rPr lang="en-GB" sz="3200" dirty="0"/>
              <a:t>Personality</a:t>
            </a:r>
          </a:p>
          <a:p>
            <a:endParaRPr lang="en-GB" sz="3200" dirty="0"/>
          </a:p>
          <a:p>
            <a:endParaRPr lang="en-GB" sz="3200" dirty="0"/>
          </a:p>
        </p:txBody>
      </p:sp>
      <p:sp>
        <p:nvSpPr>
          <p:cNvPr id="5" name="TextBox 4"/>
          <p:cNvSpPr txBox="1"/>
          <p:nvPr/>
        </p:nvSpPr>
        <p:spPr>
          <a:xfrm>
            <a:off x="6096000" y="4943233"/>
            <a:ext cx="2496457" cy="2062103"/>
          </a:xfrm>
          <a:prstGeom prst="rect">
            <a:avLst/>
          </a:prstGeom>
          <a:noFill/>
        </p:spPr>
        <p:txBody>
          <a:bodyPr wrap="square" rtlCol="0">
            <a:spAutoFit/>
          </a:bodyPr>
          <a:lstStyle/>
          <a:p>
            <a:r>
              <a:rPr lang="en-GB" sz="3200" dirty="0"/>
              <a:t>Story</a:t>
            </a:r>
          </a:p>
          <a:p>
            <a:r>
              <a:rPr lang="en-GB" sz="3200" dirty="0"/>
              <a:t>Role</a:t>
            </a:r>
          </a:p>
          <a:p>
            <a:r>
              <a:rPr lang="en-GB" sz="3200" dirty="0"/>
              <a:t>Situation</a:t>
            </a:r>
          </a:p>
          <a:p>
            <a:endParaRPr lang="en-GB" sz="3200" dirty="0"/>
          </a:p>
        </p:txBody>
      </p:sp>
      <p:sp>
        <p:nvSpPr>
          <p:cNvPr id="6" name="Slide Number Placeholder 5">
            <a:extLst>
              <a:ext uri="{FF2B5EF4-FFF2-40B4-BE49-F238E27FC236}">
                <a16:creationId xmlns:a16="http://schemas.microsoft.com/office/drawing/2014/main" id="{D9CE19F1-439C-4B54-9C52-3FC1AE07653A}"/>
              </a:ext>
            </a:extLst>
          </p:cNvPr>
          <p:cNvSpPr>
            <a:spLocks noGrp="1"/>
          </p:cNvSpPr>
          <p:nvPr>
            <p:ph type="sldNum" sz="quarter" idx="12"/>
          </p:nvPr>
        </p:nvSpPr>
        <p:spPr/>
        <p:txBody>
          <a:bodyPr/>
          <a:lstStyle/>
          <a:p>
            <a:fld id="{14916389-8DA2-4895-A136-10DC563793AA}" type="slidenum">
              <a:rPr lang="en-US" smtClean="0"/>
              <a:t>20</a:t>
            </a:fld>
            <a:endParaRPr lang="en-US"/>
          </a:p>
        </p:txBody>
      </p:sp>
    </p:spTree>
    <p:extLst>
      <p:ext uri="{BB962C8B-B14F-4D97-AF65-F5344CB8AC3E}">
        <p14:creationId xmlns:p14="http://schemas.microsoft.com/office/powerpoint/2010/main" val="3309727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3579" y="2694082"/>
            <a:ext cx="4083830" cy="1325563"/>
          </a:xfrm>
        </p:spPr>
        <p:txBody>
          <a:bodyPr/>
          <a:lstStyle/>
          <a:p>
            <a:r>
              <a:rPr lang="en-GB" dirty="0"/>
              <a:t>AI as Team Mate</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068850910"/>
              </p:ext>
            </p:extLst>
          </p:nvPr>
        </p:nvGraphicFramePr>
        <p:xfrm>
          <a:off x="3579486" y="2980553"/>
          <a:ext cx="831832" cy="641301"/>
        </p:xfrm>
        <a:graphic>
          <a:graphicData uri="http://schemas.openxmlformats.org/presentationml/2006/ole">
            <mc:AlternateContent xmlns:mc="http://schemas.openxmlformats.org/markup-compatibility/2006">
              <mc:Choice xmlns:v="urn:schemas-microsoft-com:vml" Requires="v">
                <p:oleObj spid="_x0000_s20531"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579486" y="2980553"/>
                        <a:ext cx="831832" cy="641301"/>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21EC00E2-3951-4CF7-956B-CA84FE4BFC8C}"/>
              </a:ext>
            </a:extLst>
          </p:cNvPr>
          <p:cNvSpPr>
            <a:spLocks noGrp="1"/>
          </p:cNvSpPr>
          <p:nvPr>
            <p:ph type="sldNum" sz="quarter" idx="12"/>
          </p:nvPr>
        </p:nvSpPr>
        <p:spPr/>
        <p:txBody>
          <a:bodyPr/>
          <a:lstStyle/>
          <a:p>
            <a:fld id="{14916389-8DA2-4895-A136-10DC563793AA}" type="slidenum">
              <a:rPr lang="en-US" smtClean="0"/>
              <a:t>21</a:t>
            </a:fld>
            <a:endParaRPr lang="en-US"/>
          </a:p>
        </p:txBody>
      </p:sp>
    </p:spTree>
    <p:extLst>
      <p:ext uri="{BB962C8B-B14F-4D97-AF65-F5344CB8AC3E}">
        <p14:creationId xmlns:p14="http://schemas.microsoft.com/office/powerpoint/2010/main" val="4227685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7228" y="3117397"/>
            <a:ext cx="10515600" cy="1062718"/>
          </a:xfrm>
        </p:spPr>
        <p:txBody>
          <a:bodyPr/>
          <a:lstStyle/>
          <a:p>
            <a:pPr marL="0" lvl="0" indent="0">
              <a:buNone/>
            </a:pPr>
            <a:r>
              <a:rPr lang="en-GB" dirty="0">
                <a:solidFill>
                  <a:srgbClr val="535353"/>
                </a:solidFill>
              </a:rPr>
              <a:t>If we are to develop an AI team mate for a game we should first agree on a definition and establish what we believe a team-mate to be…. </a:t>
            </a:r>
          </a:p>
          <a:p>
            <a:pPr marL="0" indent="0">
              <a:buNone/>
            </a:pPr>
            <a:endParaRPr lang="en-GB" dirty="0"/>
          </a:p>
        </p:txBody>
      </p:sp>
      <p:sp>
        <p:nvSpPr>
          <p:cNvPr id="2" name="Slide Number Placeholder 1">
            <a:extLst>
              <a:ext uri="{FF2B5EF4-FFF2-40B4-BE49-F238E27FC236}">
                <a16:creationId xmlns:a16="http://schemas.microsoft.com/office/drawing/2014/main" id="{75C20475-D21B-45EB-A0D9-ED29E6BFA7B9}"/>
              </a:ext>
            </a:extLst>
          </p:cNvPr>
          <p:cNvSpPr>
            <a:spLocks noGrp="1"/>
          </p:cNvSpPr>
          <p:nvPr>
            <p:ph type="sldNum" sz="quarter" idx="12"/>
          </p:nvPr>
        </p:nvSpPr>
        <p:spPr/>
        <p:txBody>
          <a:bodyPr/>
          <a:lstStyle/>
          <a:p>
            <a:fld id="{14916389-8DA2-4895-A136-10DC563793AA}" type="slidenum">
              <a:rPr lang="en-US" smtClean="0"/>
              <a:t>22</a:t>
            </a:fld>
            <a:endParaRPr lang="en-US"/>
          </a:p>
        </p:txBody>
      </p:sp>
    </p:spTree>
    <p:extLst>
      <p:ext uri="{BB962C8B-B14F-4D97-AF65-F5344CB8AC3E}">
        <p14:creationId xmlns:p14="http://schemas.microsoft.com/office/powerpoint/2010/main" val="1533307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an AI team mate?</a:t>
            </a:r>
          </a:p>
        </p:txBody>
      </p:sp>
      <p:sp>
        <p:nvSpPr>
          <p:cNvPr id="3" name="Content Placeholder 2"/>
          <p:cNvSpPr>
            <a:spLocks noGrp="1"/>
          </p:cNvSpPr>
          <p:nvPr>
            <p:ph idx="1"/>
          </p:nvPr>
        </p:nvSpPr>
        <p:spPr>
          <a:xfrm>
            <a:off x="460696" y="2550539"/>
            <a:ext cx="5620657" cy="3370489"/>
          </a:xfrm>
        </p:spPr>
        <p:txBody>
          <a:bodyPr>
            <a:normAutofit/>
          </a:bodyPr>
          <a:lstStyle/>
          <a:p>
            <a:pPr marL="0" indent="0">
              <a:buNone/>
            </a:pPr>
            <a:r>
              <a:rPr lang="en-GB" dirty="0">
                <a:solidFill>
                  <a:srgbClr val="535353"/>
                </a:solidFill>
              </a:rPr>
              <a:t>A character who takes into account the behaviour, state, needs, goals, plans, or intentions of players on the same team and makes coordinated decisions as part of the team. A character who prioritises participation.</a:t>
            </a:r>
            <a:endParaRPr lang="en-GB" dirty="0"/>
          </a:p>
        </p:txBody>
      </p:sp>
      <p:sp>
        <p:nvSpPr>
          <p:cNvPr id="4" name="Content Placeholder 2"/>
          <p:cNvSpPr txBox="1">
            <a:spLocks/>
          </p:cNvSpPr>
          <p:nvPr/>
        </p:nvSpPr>
        <p:spPr>
          <a:xfrm>
            <a:off x="6081353" y="2550539"/>
            <a:ext cx="5620657" cy="3370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535353"/>
                </a:solidFill>
              </a:rPr>
              <a:t>A character who follows its own rules with the intention of achieving the same objectives as the player, and will attempt to optimise their behaviour towards achieving the game objectives.</a:t>
            </a:r>
            <a:endParaRPr lang="en-GB" dirty="0"/>
          </a:p>
        </p:txBody>
      </p:sp>
      <p:sp>
        <p:nvSpPr>
          <p:cNvPr id="5" name="Slide Number Placeholder 4">
            <a:extLst>
              <a:ext uri="{FF2B5EF4-FFF2-40B4-BE49-F238E27FC236}">
                <a16:creationId xmlns:a16="http://schemas.microsoft.com/office/drawing/2014/main" id="{5250A4C3-FDFD-462D-89BE-EE4ACB2A14A7}"/>
              </a:ext>
            </a:extLst>
          </p:cNvPr>
          <p:cNvSpPr>
            <a:spLocks noGrp="1"/>
          </p:cNvSpPr>
          <p:nvPr>
            <p:ph type="sldNum" sz="quarter" idx="12"/>
          </p:nvPr>
        </p:nvSpPr>
        <p:spPr/>
        <p:txBody>
          <a:bodyPr/>
          <a:lstStyle/>
          <a:p>
            <a:fld id="{14916389-8DA2-4895-A136-10DC563793AA}" type="slidenum">
              <a:rPr lang="en-US" smtClean="0"/>
              <a:t>23</a:t>
            </a:fld>
            <a:endParaRPr lang="en-US"/>
          </a:p>
        </p:txBody>
      </p:sp>
    </p:spTree>
    <p:extLst>
      <p:ext uri="{BB962C8B-B14F-4D97-AF65-F5344CB8AC3E}">
        <p14:creationId xmlns:p14="http://schemas.microsoft.com/office/powerpoint/2010/main" val="947871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Team Mate Interaction</a:t>
            </a:r>
          </a:p>
        </p:txBody>
      </p:sp>
      <p:sp>
        <p:nvSpPr>
          <p:cNvPr id="3" name="Content Placeholder 2"/>
          <p:cNvSpPr>
            <a:spLocks noGrp="1"/>
          </p:cNvSpPr>
          <p:nvPr>
            <p:ph idx="1"/>
          </p:nvPr>
        </p:nvSpPr>
        <p:spPr>
          <a:xfrm>
            <a:off x="838200" y="1825625"/>
            <a:ext cx="5896429" cy="4517118"/>
          </a:xfrm>
        </p:spPr>
        <p:txBody>
          <a:bodyPr>
            <a:normAutofit/>
          </a:bodyPr>
          <a:lstStyle/>
          <a:p>
            <a:pPr marL="0" lvl="0" indent="0" defTabSz="751205">
              <a:spcBef>
                <a:spcPts val="4800"/>
              </a:spcBef>
              <a:buNone/>
              <a:defRPr sz="1800">
                <a:solidFill>
                  <a:srgbClr val="000000"/>
                </a:solidFill>
              </a:defRPr>
            </a:pPr>
            <a:r>
              <a:rPr lang="en-GB" sz="2200" dirty="0">
                <a:solidFill>
                  <a:srgbClr val="535353"/>
                </a:solidFill>
              </a:rPr>
              <a:t>There have been several studies which have demonstrated that the social rules that influence human to human interactions may also guide human to computer relations</a:t>
            </a:r>
          </a:p>
          <a:p>
            <a:pPr marL="0" lvl="0" indent="0" defTabSz="751205">
              <a:spcBef>
                <a:spcPts val="4800"/>
              </a:spcBef>
              <a:buNone/>
              <a:defRPr sz="1800">
                <a:solidFill>
                  <a:srgbClr val="000000"/>
                </a:solidFill>
              </a:defRPr>
            </a:pPr>
            <a:r>
              <a:rPr lang="en-GB" sz="2200" dirty="0">
                <a:solidFill>
                  <a:srgbClr val="535353"/>
                </a:solidFill>
              </a:rPr>
              <a:t>It has also been shown that typically, humans prefer to play with a human team-mate. In one study (Merritt 2011), players was given a choice between two identical AI team-mates, but were told that one was human and the other was an AI. The player overwhelmingly (70%) chose the perceived human team-mate over the AI choice.</a:t>
            </a:r>
          </a:p>
          <a:p>
            <a:pPr marL="0" indent="0">
              <a:buNone/>
            </a:pPr>
            <a:endParaRPr lang="en-GB" dirty="0"/>
          </a:p>
        </p:txBody>
      </p:sp>
      <p:pic>
        <p:nvPicPr>
          <p:cNvPr id="4" name="pasted-image.png"/>
          <p:cNvPicPr/>
          <p:nvPr/>
        </p:nvPicPr>
        <p:blipFill>
          <a:blip r:embed="rId2">
            <a:extLst/>
          </a:blip>
          <a:stretch>
            <a:fillRect/>
          </a:stretch>
        </p:blipFill>
        <p:spPr>
          <a:xfrm>
            <a:off x="7065347" y="2249714"/>
            <a:ext cx="4807338" cy="3149600"/>
          </a:xfrm>
          <a:prstGeom prst="rect">
            <a:avLst/>
          </a:prstGeom>
          <a:ln w="12700">
            <a:miter lim="400000"/>
          </a:ln>
        </p:spPr>
      </p:pic>
      <p:sp>
        <p:nvSpPr>
          <p:cNvPr id="5" name="Slide Number Placeholder 4">
            <a:extLst>
              <a:ext uri="{FF2B5EF4-FFF2-40B4-BE49-F238E27FC236}">
                <a16:creationId xmlns:a16="http://schemas.microsoft.com/office/drawing/2014/main" id="{4256FB1E-0DDA-47A7-804C-5EDB194EC066}"/>
              </a:ext>
            </a:extLst>
          </p:cNvPr>
          <p:cNvSpPr>
            <a:spLocks noGrp="1"/>
          </p:cNvSpPr>
          <p:nvPr>
            <p:ph type="sldNum" sz="quarter" idx="12"/>
          </p:nvPr>
        </p:nvSpPr>
        <p:spPr/>
        <p:txBody>
          <a:bodyPr/>
          <a:lstStyle/>
          <a:p>
            <a:fld id="{14916389-8DA2-4895-A136-10DC563793AA}" type="slidenum">
              <a:rPr lang="en-US" smtClean="0"/>
              <a:t>24</a:t>
            </a:fld>
            <a:endParaRPr lang="en-US"/>
          </a:p>
        </p:txBody>
      </p:sp>
    </p:spTree>
    <p:extLst>
      <p:ext uri="{BB962C8B-B14F-4D97-AF65-F5344CB8AC3E}">
        <p14:creationId xmlns:p14="http://schemas.microsoft.com/office/powerpoint/2010/main" val="445122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Team Mate Interaction (Paper References)</a:t>
            </a:r>
          </a:p>
        </p:txBody>
      </p:sp>
      <p:sp>
        <p:nvSpPr>
          <p:cNvPr id="3" name="Content Placeholder 2"/>
          <p:cNvSpPr>
            <a:spLocks noGrp="1"/>
          </p:cNvSpPr>
          <p:nvPr>
            <p:ph idx="1"/>
          </p:nvPr>
        </p:nvSpPr>
        <p:spPr>
          <a:xfrm>
            <a:off x="838200" y="2077295"/>
            <a:ext cx="5896429" cy="4517118"/>
          </a:xfrm>
        </p:spPr>
        <p:txBody>
          <a:bodyPr>
            <a:normAutofit/>
          </a:bodyPr>
          <a:lstStyle/>
          <a:p>
            <a:pPr fontAlgn="base"/>
            <a:r>
              <a:rPr lang="en-GB" sz="1800" dirty="0"/>
              <a:t>Merritt, T., McGee, K., </a:t>
            </a:r>
            <a:r>
              <a:rPr lang="en-GB" sz="1800" dirty="0" err="1"/>
              <a:t>Chuah</a:t>
            </a:r>
            <a:r>
              <a:rPr lang="en-GB" sz="1800" dirty="0"/>
              <a:t>, T. L., Ong, C. 2011. </a:t>
            </a:r>
            <a:r>
              <a:rPr lang="en-GB" sz="1800" b="1" i="1" dirty="0"/>
              <a:t>Choosing human team-mates: perceived identity as a moderator of player preference and enjoyment. </a:t>
            </a:r>
            <a:r>
              <a:rPr lang="en-GB" sz="1800" dirty="0"/>
              <a:t>In the proceedings of the 2011 Foundations of Digital Games Conference (FDG2011). June 28-July 1, 2011.</a:t>
            </a:r>
          </a:p>
          <a:p>
            <a:pPr fontAlgn="base"/>
            <a:endParaRPr lang="en-GB" sz="1800" dirty="0"/>
          </a:p>
          <a:p>
            <a:pPr fontAlgn="base"/>
            <a:r>
              <a:rPr lang="en-GB" sz="1800" dirty="0"/>
              <a:t>Tim R. Merritt, Kian B. Tan, Christopher Ong, </a:t>
            </a:r>
            <a:r>
              <a:rPr lang="en-GB" sz="1800" dirty="0" err="1"/>
              <a:t>Aswin</a:t>
            </a:r>
            <a:r>
              <a:rPr lang="en-GB" sz="1800" dirty="0"/>
              <a:t> Thomas, </a:t>
            </a:r>
            <a:r>
              <a:rPr lang="en-GB" sz="1800" dirty="0" err="1"/>
              <a:t>Teong</a:t>
            </a:r>
            <a:r>
              <a:rPr lang="en-GB" sz="1800" dirty="0"/>
              <a:t> L. </a:t>
            </a:r>
            <a:r>
              <a:rPr lang="en-GB" sz="1800" dirty="0" err="1"/>
              <a:t>Chuah</a:t>
            </a:r>
            <a:r>
              <a:rPr lang="en-GB" sz="1800" dirty="0"/>
              <a:t>, Kevin McGee. </a:t>
            </a:r>
            <a:r>
              <a:rPr lang="en-GB" sz="1800" b="1" i="1" dirty="0"/>
              <a:t>Are artificial team-mates scapegoats in computer games? </a:t>
            </a:r>
            <a:r>
              <a:rPr lang="en-GB" sz="1800" dirty="0"/>
              <a:t>In Proceedings of the ACM 2011 conference on Computer supported cooperative work (CSCW2011), March 19-23, 2011. pp. 685-688.</a:t>
            </a:r>
          </a:p>
          <a:p>
            <a:pPr marL="0" indent="0">
              <a:buNone/>
            </a:pPr>
            <a:endParaRPr lang="en-GB" dirty="0"/>
          </a:p>
        </p:txBody>
      </p:sp>
      <p:pic>
        <p:nvPicPr>
          <p:cNvPr id="4" name="pasted-image.png"/>
          <p:cNvPicPr/>
          <p:nvPr/>
        </p:nvPicPr>
        <p:blipFill>
          <a:blip r:embed="rId2">
            <a:extLst/>
          </a:blip>
          <a:stretch>
            <a:fillRect/>
          </a:stretch>
        </p:blipFill>
        <p:spPr>
          <a:xfrm>
            <a:off x="7065347" y="2249714"/>
            <a:ext cx="4807338" cy="3149600"/>
          </a:xfrm>
          <a:prstGeom prst="rect">
            <a:avLst/>
          </a:prstGeom>
          <a:ln w="12700">
            <a:miter lim="400000"/>
          </a:ln>
        </p:spPr>
      </p:pic>
      <p:sp>
        <p:nvSpPr>
          <p:cNvPr id="5" name="Slide Number Placeholder 4">
            <a:extLst>
              <a:ext uri="{FF2B5EF4-FFF2-40B4-BE49-F238E27FC236}">
                <a16:creationId xmlns:a16="http://schemas.microsoft.com/office/drawing/2014/main" id="{E80D765E-5975-4A81-9A1B-9220C18431C0}"/>
              </a:ext>
            </a:extLst>
          </p:cNvPr>
          <p:cNvSpPr>
            <a:spLocks noGrp="1"/>
          </p:cNvSpPr>
          <p:nvPr>
            <p:ph type="sldNum" sz="quarter" idx="12"/>
          </p:nvPr>
        </p:nvSpPr>
        <p:spPr/>
        <p:txBody>
          <a:bodyPr/>
          <a:lstStyle/>
          <a:p>
            <a:fld id="{14916389-8DA2-4895-A136-10DC563793AA}" type="slidenum">
              <a:rPr lang="en-US" smtClean="0"/>
              <a:t>25</a:t>
            </a:fld>
            <a:endParaRPr lang="en-US"/>
          </a:p>
        </p:txBody>
      </p:sp>
    </p:spTree>
    <p:extLst>
      <p:ext uri="{BB962C8B-B14F-4D97-AF65-F5344CB8AC3E}">
        <p14:creationId xmlns:p14="http://schemas.microsoft.com/office/powerpoint/2010/main" val="594672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Talking Point</a:t>
            </a:r>
          </a:p>
        </p:txBody>
      </p:sp>
      <p:sp>
        <p:nvSpPr>
          <p:cNvPr id="4" name="TextBox 3"/>
          <p:cNvSpPr txBox="1"/>
          <p:nvPr/>
        </p:nvSpPr>
        <p:spPr>
          <a:xfrm>
            <a:off x="1312762" y="2954142"/>
            <a:ext cx="9815486" cy="830997"/>
          </a:xfrm>
          <a:prstGeom prst="rect">
            <a:avLst/>
          </a:prstGeom>
          <a:solidFill>
            <a:srgbClr val="4A76BE"/>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4800" dirty="0"/>
              <a:t>Where could we use an AI team mate?</a:t>
            </a:r>
          </a:p>
        </p:txBody>
      </p:sp>
      <p:sp>
        <p:nvSpPr>
          <p:cNvPr id="5" name="5-Point Star 4"/>
          <p:cNvSpPr/>
          <p:nvPr/>
        </p:nvSpPr>
        <p:spPr>
          <a:xfrm>
            <a:off x="11128248" y="5879592"/>
            <a:ext cx="768096" cy="67665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1F67E87A-B034-406D-B35E-6BDDAF3682E0}"/>
              </a:ext>
            </a:extLst>
          </p:cNvPr>
          <p:cNvSpPr>
            <a:spLocks noGrp="1"/>
          </p:cNvSpPr>
          <p:nvPr>
            <p:ph type="sldNum" sz="quarter" idx="12"/>
          </p:nvPr>
        </p:nvSpPr>
        <p:spPr/>
        <p:txBody>
          <a:bodyPr/>
          <a:lstStyle/>
          <a:p>
            <a:fld id="{14916389-8DA2-4895-A136-10DC563793AA}" type="slidenum">
              <a:rPr lang="en-US" smtClean="0"/>
              <a:t>26</a:t>
            </a:fld>
            <a:endParaRPr lang="en-US"/>
          </a:p>
        </p:txBody>
      </p:sp>
    </p:spTree>
    <p:extLst>
      <p:ext uri="{BB962C8B-B14F-4D97-AF65-F5344CB8AC3E}">
        <p14:creationId xmlns:p14="http://schemas.microsoft.com/office/powerpoint/2010/main" val="1957095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Team Mate roles</a:t>
            </a:r>
          </a:p>
        </p:txBody>
      </p:sp>
      <p:sp>
        <p:nvSpPr>
          <p:cNvPr id="3" name="Content Placeholder 2"/>
          <p:cNvSpPr>
            <a:spLocks noGrp="1"/>
          </p:cNvSpPr>
          <p:nvPr>
            <p:ph idx="1"/>
          </p:nvPr>
        </p:nvSpPr>
        <p:spPr/>
        <p:txBody>
          <a:bodyPr>
            <a:normAutofit fontScale="92500"/>
          </a:bodyPr>
          <a:lstStyle/>
          <a:p>
            <a:r>
              <a:rPr lang="en-GB" dirty="0">
                <a:solidFill>
                  <a:srgbClr val="C00000"/>
                </a:solidFill>
              </a:rPr>
              <a:t>Sport games </a:t>
            </a:r>
            <a:r>
              <a:rPr lang="en-GB" dirty="0"/>
              <a:t>– We often only take control of a single character at a time. The other characters are controlled by the AI until you take them over. </a:t>
            </a:r>
          </a:p>
          <a:p>
            <a:endParaRPr lang="en-GB" dirty="0"/>
          </a:p>
          <a:p>
            <a:r>
              <a:rPr lang="en-GB" dirty="0">
                <a:solidFill>
                  <a:schemeClr val="accent6"/>
                </a:solidFill>
              </a:rPr>
              <a:t>First Person Shooter (FPS)</a:t>
            </a:r>
            <a:r>
              <a:rPr lang="en-GB" dirty="0"/>
              <a:t> – Many games involve the player in a squad scenario. The other members of the squad will typically be AI players (though not always)</a:t>
            </a:r>
          </a:p>
          <a:p>
            <a:endParaRPr lang="en-GB" dirty="0"/>
          </a:p>
          <a:p>
            <a:r>
              <a:rPr lang="en-GB" dirty="0">
                <a:solidFill>
                  <a:schemeClr val="accent5"/>
                </a:solidFill>
              </a:rPr>
              <a:t>Companion</a:t>
            </a:r>
            <a:r>
              <a:rPr lang="en-GB" dirty="0"/>
              <a:t> – Related to above, a companion character accompanies you throughout the game (examples : The Last of Us, </a:t>
            </a:r>
            <a:r>
              <a:rPr lang="en-GB" dirty="0" err="1"/>
              <a:t>Bioshock</a:t>
            </a:r>
            <a:r>
              <a:rPr lang="en-GB" dirty="0"/>
              <a:t> Infinite).</a:t>
            </a:r>
          </a:p>
        </p:txBody>
      </p:sp>
      <p:sp>
        <p:nvSpPr>
          <p:cNvPr id="4" name="Slide Number Placeholder 3">
            <a:extLst>
              <a:ext uri="{FF2B5EF4-FFF2-40B4-BE49-F238E27FC236}">
                <a16:creationId xmlns:a16="http://schemas.microsoft.com/office/drawing/2014/main" id="{6715747B-C0CD-41E0-9BB3-3F95A156937F}"/>
              </a:ext>
            </a:extLst>
          </p:cNvPr>
          <p:cNvSpPr>
            <a:spLocks noGrp="1"/>
          </p:cNvSpPr>
          <p:nvPr>
            <p:ph type="sldNum" sz="quarter" idx="12"/>
          </p:nvPr>
        </p:nvSpPr>
        <p:spPr/>
        <p:txBody>
          <a:bodyPr/>
          <a:lstStyle/>
          <a:p>
            <a:fld id="{14916389-8DA2-4895-A136-10DC563793AA}" type="slidenum">
              <a:rPr lang="en-US" smtClean="0"/>
              <a:t>27</a:t>
            </a:fld>
            <a:endParaRPr lang="en-US"/>
          </a:p>
        </p:txBody>
      </p:sp>
    </p:spTree>
    <p:extLst>
      <p:ext uri="{BB962C8B-B14F-4D97-AF65-F5344CB8AC3E}">
        <p14:creationId xmlns:p14="http://schemas.microsoft.com/office/powerpoint/2010/main" val="573798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6247" y="2533228"/>
            <a:ext cx="8585981" cy="1569660"/>
          </a:xfrm>
          <a:prstGeom prst="rect">
            <a:avLst/>
          </a:prstGeom>
          <a:solidFill>
            <a:srgbClr val="4A76BE"/>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4800" dirty="0"/>
              <a:t>What are the advantages and disadvantages of AI team mates?</a:t>
            </a:r>
          </a:p>
        </p:txBody>
      </p:sp>
      <p:sp>
        <p:nvSpPr>
          <p:cNvPr id="5" name="Title 1"/>
          <p:cNvSpPr>
            <a:spLocks noGrp="1"/>
          </p:cNvSpPr>
          <p:nvPr>
            <p:ph type="title"/>
          </p:nvPr>
        </p:nvSpPr>
        <p:spPr>
          <a:xfrm>
            <a:off x="838200" y="365125"/>
            <a:ext cx="10515600" cy="1325563"/>
          </a:xfrm>
        </p:spPr>
        <p:txBody>
          <a:bodyPr/>
          <a:lstStyle/>
          <a:p>
            <a:r>
              <a:rPr lang="en-GB" dirty="0"/>
              <a:t>Talking Point</a:t>
            </a:r>
          </a:p>
        </p:txBody>
      </p:sp>
      <p:sp>
        <p:nvSpPr>
          <p:cNvPr id="6" name="5-Point Star 5"/>
          <p:cNvSpPr/>
          <p:nvPr/>
        </p:nvSpPr>
        <p:spPr>
          <a:xfrm>
            <a:off x="11128248" y="5879592"/>
            <a:ext cx="768096" cy="67665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C532FBB8-48C0-4607-B3B6-E75D11CECE93}"/>
              </a:ext>
            </a:extLst>
          </p:cNvPr>
          <p:cNvSpPr>
            <a:spLocks noGrp="1"/>
          </p:cNvSpPr>
          <p:nvPr>
            <p:ph type="sldNum" sz="quarter" idx="12"/>
          </p:nvPr>
        </p:nvSpPr>
        <p:spPr/>
        <p:txBody>
          <a:bodyPr/>
          <a:lstStyle/>
          <a:p>
            <a:fld id="{14916389-8DA2-4895-A136-10DC563793AA}" type="slidenum">
              <a:rPr lang="en-US" smtClean="0"/>
              <a:t>28</a:t>
            </a:fld>
            <a:endParaRPr lang="en-US"/>
          </a:p>
        </p:txBody>
      </p:sp>
    </p:spTree>
    <p:extLst>
      <p:ext uri="{BB962C8B-B14F-4D97-AF65-F5344CB8AC3E}">
        <p14:creationId xmlns:p14="http://schemas.microsoft.com/office/powerpoint/2010/main" val="4050715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 Team Mates</a:t>
            </a:r>
          </a:p>
        </p:txBody>
      </p:sp>
      <p:sp>
        <p:nvSpPr>
          <p:cNvPr id="3" name="Content Placeholder 2"/>
          <p:cNvSpPr>
            <a:spLocks noGrp="1"/>
          </p:cNvSpPr>
          <p:nvPr>
            <p:ph idx="1"/>
          </p:nvPr>
        </p:nvSpPr>
        <p:spPr>
          <a:xfrm>
            <a:off x="838200" y="1825625"/>
            <a:ext cx="5411598" cy="4351338"/>
          </a:xfrm>
        </p:spPr>
        <p:txBody>
          <a:bodyPr>
            <a:normAutofit/>
          </a:bodyPr>
          <a:lstStyle/>
          <a:p>
            <a:r>
              <a:rPr lang="en-GB" dirty="0"/>
              <a:t>Advantages</a:t>
            </a:r>
          </a:p>
          <a:p>
            <a:pPr lvl="1"/>
            <a:r>
              <a:rPr lang="en-GB" dirty="0"/>
              <a:t>Provide support to the player</a:t>
            </a:r>
          </a:p>
          <a:p>
            <a:pPr lvl="1"/>
            <a:r>
              <a:rPr lang="en-GB" dirty="0"/>
              <a:t>Act as a “bot” when human players aren’t available</a:t>
            </a:r>
          </a:p>
          <a:p>
            <a:pPr lvl="1"/>
            <a:r>
              <a:rPr lang="en-GB" dirty="0"/>
              <a:t>Helps immerse and ground player</a:t>
            </a:r>
          </a:p>
          <a:p>
            <a:pPr lvl="1"/>
            <a:r>
              <a:rPr lang="en-GB" dirty="0"/>
              <a:t>Provides exposition (story)</a:t>
            </a:r>
          </a:p>
          <a:p>
            <a:pPr lvl="1"/>
            <a:r>
              <a:rPr lang="en-GB" dirty="0"/>
              <a:t>Reacts intelligently to player actions</a:t>
            </a:r>
          </a:p>
          <a:p>
            <a:pPr lvl="1"/>
            <a:endParaRPr lang="en-GB" dirty="0"/>
          </a:p>
          <a:p>
            <a:pPr marL="0" indent="0">
              <a:buNone/>
            </a:pPr>
            <a:endParaRPr lang="en-GB" dirty="0"/>
          </a:p>
          <a:p>
            <a:pPr marL="0" indent="0">
              <a:buNone/>
            </a:pPr>
            <a:endParaRPr lang="en-GB" dirty="0"/>
          </a:p>
        </p:txBody>
      </p:sp>
      <p:sp>
        <p:nvSpPr>
          <p:cNvPr id="4" name="Content Placeholder 2"/>
          <p:cNvSpPr txBox="1">
            <a:spLocks/>
          </p:cNvSpPr>
          <p:nvPr/>
        </p:nvSpPr>
        <p:spPr>
          <a:xfrm>
            <a:off x="6493778" y="1881173"/>
            <a:ext cx="54115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Disadvantages</a:t>
            </a:r>
          </a:p>
          <a:p>
            <a:pPr lvl="1"/>
            <a:r>
              <a:rPr lang="en-GB" dirty="0"/>
              <a:t>Annoy player</a:t>
            </a:r>
          </a:p>
          <a:p>
            <a:pPr lvl="1"/>
            <a:r>
              <a:rPr lang="en-GB" dirty="0"/>
              <a:t>Get in the way, burden player</a:t>
            </a:r>
          </a:p>
          <a:p>
            <a:pPr lvl="1"/>
            <a:r>
              <a:rPr lang="en-GB" dirty="0"/>
              <a:t>Repeat themselves</a:t>
            </a:r>
          </a:p>
          <a:p>
            <a:pPr lvl="1"/>
            <a:r>
              <a:rPr lang="en-GB" dirty="0"/>
              <a:t>Behave unrealistically or worse</a:t>
            </a:r>
          </a:p>
          <a:p>
            <a:pPr lvl="1"/>
            <a:r>
              <a:rPr lang="en-GB" dirty="0"/>
              <a:t>Difficult to balance</a:t>
            </a:r>
          </a:p>
          <a:p>
            <a:pPr lvl="1"/>
            <a:endParaRPr lang="en-GB" dirty="0"/>
          </a:p>
          <a:p>
            <a:pPr lvl="1"/>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5" name="Content Placeholder 2"/>
          <p:cNvSpPr txBox="1">
            <a:spLocks/>
          </p:cNvSpPr>
          <p:nvPr/>
        </p:nvSpPr>
        <p:spPr>
          <a:xfrm>
            <a:off x="838200" y="5192785"/>
            <a:ext cx="10369492" cy="984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GB" dirty="0"/>
              <a:t>The main difference between good and bad AI team mates is how they are programmed -  advantages can turn into disadvantages and vice-versa</a:t>
            </a:r>
          </a:p>
          <a:p>
            <a:pPr marL="0" indent="0">
              <a:buFont typeface="Arial" panose="020B0604020202020204" pitchFamily="34" charset="0"/>
              <a:buNone/>
            </a:pPr>
            <a:endParaRPr lang="en-GB" i="1" dirty="0"/>
          </a:p>
          <a:p>
            <a:pPr marL="0" indent="0">
              <a:buFont typeface="Arial" panose="020B0604020202020204" pitchFamily="34" charset="0"/>
              <a:buNone/>
            </a:pPr>
            <a:endParaRPr lang="en-GB" dirty="0"/>
          </a:p>
        </p:txBody>
      </p:sp>
      <p:sp>
        <p:nvSpPr>
          <p:cNvPr id="6" name="Slide Number Placeholder 5">
            <a:extLst>
              <a:ext uri="{FF2B5EF4-FFF2-40B4-BE49-F238E27FC236}">
                <a16:creationId xmlns:a16="http://schemas.microsoft.com/office/drawing/2014/main" id="{28E3E023-10D1-4D89-A42B-1B651D5748D0}"/>
              </a:ext>
            </a:extLst>
          </p:cNvPr>
          <p:cNvSpPr>
            <a:spLocks noGrp="1"/>
          </p:cNvSpPr>
          <p:nvPr>
            <p:ph type="sldNum" sz="quarter" idx="12"/>
          </p:nvPr>
        </p:nvSpPr>
        <p:spPr/>
        <p:txBody>
          <a:bodyPr/>
          <a:lstStyle/>
          <a:p>
            <a:fld id="{14916389-8DA2-4895-A136-10DC563793AA}" type="slidenum">
              <a:rPr lang="en-US" smtClean="0"/>
              <a:t>29</a:t>
            </a:fld>
            <a:endParaRPr lang="en-US"/>
          </a:p>
        </p:txBody>
      </p:sp>
    </p:spTree>
    <p:extLst>
      <p:ext uri="{BB962C8B-B14F-4D97-AF65-F5344CB8AC3E}">
        <p14:creationId xmlns:p14="http://schemas.microsoft.com/office/powerpoint/2010/main" val="110172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Lectures</a:t>
            </a:r>
            <a:endParaRPr lang="en-US" dirty="0"/>
          </a:p>
        </p:txBody>
      </p:sp>
      <p:sp>
        <p:nvSpPr>
          <p:cNvPr id="3" name="Content Placeholder 2"/>
          <p:cNvSpPr>
            <a:spLocks noGrp="1"/>
          </p:cNvSpPr>
          <p:nvPr>
            <p:ph idx="1"/>
          </p:nvPr>
        </p:nvSpPr>
        <p:spPr/>
        <p:txBody>
          <a:bodyPr>
            <a:normAutofit fontScale="77500" lnSpcReduction="20000"/>
          </a:bodyPr>
          <a:lstStyle/>
          <a:p>
            <a:r>
              <a:rPr lang="en-GB" dirty="0">
                <a:solidFill>
                  <a:schemeClr val="bg1">
                    <a:lumMod val="75000"/>
                  </a:schemeClr>
                </a:solidFill>
              </a:rPr>
              <a:t>Week 1 : Introduction</a:t>
            </a:r>
          </a:p>
          <a:p>
            <a:r>
              <a:rPr lang="en-GB" b="1" dirty="0"/>
              <a:t>Week 2 : Role of the AI  </a:t>
            </a:r>
            <a:r>
              <a:rPr lang="en-GB" dirty="0">
                <a:solidFill>
                  <a:srgbClr val="00B050"/>
                </a:solidFill>
                <a:sym typeface="Wingdings" panose="05000000000000000000" pitchFamily="2" charset="2"/>
              </a:rPr>
              <a:t>&lt;- we are here</a:t>
            </a:r>
            <a:endParaRPr lang="en-GB" dirty="0">
              <a:solidFill>
                <a:srgbClr val="00B050"/>
              </a:solidFill>
            </a:endParaRPr>
          </a:p>
          <a:p>
            <a:r>
              <a:rPr lang="en-GB" dirty="0"/>
              <a:t>Week 3 : Reactive Agents Part I</a:t>
            </a:r>
          </a:p>
          <a:p>
            <a:r>
              <a:rPr lang="en-GB" dirty="0"/>
              <a:t>Week 4 : Reactive Agents Part II</a:t>
            </a:r>
          </a:p>
          <a:p>
            <a:r>
              <a:rPr lang="en-GB" dirty="0"/>
              <a:t>Week 5 : Navigation and Search</a:t>
            </a:r>
          </a:p>
          <a:p>
            <a:r>
              <a:rPr lang="en-GB" dirty="0"/>
              <a:t>Week 6 : Artificial Stupidity</a:t>
            </a:r>
          </a:p>
          <a:p>
            <a:r>
              <a:rPr lang="en-GB" dirty="0"/>
              <a:t>Week 7 : Learning and Evolution</a:t>
            </a:r>
          </a:p>
          <a:p>
            <a:r>
              <a:rPr lang="en-GB" dirty="0"/>
              <a:t>Week 8 : Procedural Animation</a:t>
            </a:r>
          </a:p>
          <a:p>
            <a:r>
              <a:rPr lang="en-GB" dirty="0"/>
              <a:t>Week 9 : New Technologies</a:t>
            </a:r>
          </a:p>
          <a:p>
            <a:r>
              <a:rPr lang="en-GB" dirty="0">
                <a:solidFill>
                  <a:schemeClr val="bg1">
                    <a:lumMod val="65000"/>
                  </a:schemeClr>
                </a:solidFill>
              </a:rPr>
              <a:t>Week 10 : Assignment / Exam Revision</a:t>
            </a:r>
          </a:p>
          <a:p>
            <a:r>
              <a:rPr lang="en-GB" dirty="0">
                <a:solidFill>
                  <a:schemeClr val="bg1">
                    <a:lumMod val="65000"/>
                  </a:schemeClr>
                </a:solidFill>
              </a:rPr>
              <a:t>Week 11 : Assignment Marking / Exam Revision</a:t>
            </a:r>
          </a:p>
          <a:p>
            <a:r>
              <a:rPr lang="en-GB" dirty="0">
                <a:solidFill>
                  <a:schemeClr val="bg1">
                    <a:lumMod val="65000"/>
                  </a:schemeClr>
                </a:solidFill>
              </a:rPr>
              <a:t>Week 12 : Assignment Marking / Exam Revision</a:t>
            </a:r>
          </a:p>
          <a:p>
            <a:endParaRPr lang="en-GB" dirty="0"/>
          </a:p>
          <a:p>
            <a:endParaRPr lang="en-GB" dirty="0"/>
          </a:p>
          <a:p>
            <a:endParaRPr lang="en-US" dirty="0"/>
          </a:p>
        </p:txBody>
      </p:sp>
      <p:pic>
        <p:nvPicPr>
          <p:cNvPr id="23556" name="Picture 4" descr="https://s-media-cache-ak0.pinimg.com/564x/94/40/68/94406887eebcab2b942f70efa91e56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1825625"/>
            <a:ext cx="5372100" cy="30194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5516466-B1B9-430F-9663-67A38CBB9A4D}"/>
              </a:ext>
            </a:extLst>
          </p:cNvPr>
          <p:cNvSpPr>
            <a:spLocks noGrp="1"/>
          </p:cNvSpPr>
          <p:nvPr>
            <p:ph type="sldNum" sz="quarter" idx="12"/>
          </p:nvPr>
        </p:nvSpPr>
        <p:spPr/>
        <p:txBody>
          <a:bodyPr/>
          <a:lstStyle/>
          <a:p>
            <a:fld id="{14916389-8DA2-4895-A136-10DC563793AA}" type="slidenum">
              <a:rPr lang="en-US" smtClean="0"/>
              <a:t>3</a:t>
            </a:fld>
            <a:endParaRPr lang="en-US"/>
          </a:p>
        </p:txBody>
      </p:sp>
    </p:spTree>
    <p:extLst>
      <p:ext uri="{BB962C8B-B14F-4D97-AF65-F5344CB8AC3E}">
        <p14:creationId xmlns:p14="http://schemas.microsoft.com/office/powerpoint/2010/main" val="225535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Case Study – The Last of Us</a:t>
            </a:r>
            <a:endParaRPr lang="en-US" dirty="0"/>
          </a:p>
        </p:txBody>
      </p:sp>
      <p:sp>
        <p:nvSpPr>
          <p:cNvPr id="3" name="Content Placeholder 2"/>
          <p:cNvSpPr>
            <a:spLocks noGrp="1"/>
          </p:cNvSpPr>
          <p:nvPr>
            <p:ph idx="1"/>
          </p:nvPr>
        </p:nvSpPr>
        <p:spPr>
          <a:xfrm>
            <a:off x="838200" y="1825625"/>
            <a:ext cx="6107884" cy="4351338"/>
          </a:xfrm>
        </p:spPr>
        <p:txBody>
          <a:bodyPr>
            <a:normAutofit lnSpcReduction="10000"/>
          </a:bodyPr>
          <a:lstStyle/>
          <a:p>
            <a:r>
              <a:rPr lang="en-GB" dirty="0"/>
              <a:t>The Last of Us by Naughty Dog (2013) has one of the best examples of companion AI in video games</a:t>
            </a:r>
          </a:p>
          <a:p>
            <a:endParaRPr lang="en-GB" dirty="0"/>
          </a:p>
          <a:p>
            <a:r>
              <a:rPr lang="en-GB" dirty="0"/>
              <a:t>Player shares adventure with an AI companion called Ellie</a:t>
            </a:r>
          </a:p>
          <a:p>
            <a:endParaRPr lang="en-GB" dirty="0"/>
          </a:p>
          <a:p>
            <a:r>
              <a:rPr lang="en-GB" dirty="0"/>
              <a:t>Ellie follows you around, talks to you, reacts to your actions and the environment, distracts enemies etc.</a:t>
            </a:r>
          </a:p>
          <a:p>
            <a:endParaRPr lang="en-GB"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773034823"/>
              </p:ext>
            </p:extLst>
          </p:nvPr>
        </p:nvGraphicFramePr>
        <p:xfrm>
          <a:off x="7549699" y="1027906"/>
          <a:ext cx="4391025" cy="5362575"/>
        </p:xfrm>
        <a:graphic>
          <a:graphicData uri="http://schemas.openxmlformats.org/presentationml/2006/ole">
            <mc:AlternateContent xmlns:mc="http://schemas.openxmlformats.org/markup-compatibility/2006">
              <mc:Choice xmlns:v="urn:schemas-microsoft-com:vml" Requires="v">
                <p:oleObj spid="_x0000_s34845" name="Image" r:id="rId3" imgW="5841000" imgH="7148880" progId="Photoshop.Image.13">
                  <p:embed/>
                </p:oleObj>
              </mc:Choice>
              <mc:Fallback>
                <p:oleObj name="Image" r:id="rId3" imgW="5841000" imgH="7148880" progId="Photoshop.Image.13">
                  <p:embed/>
                  <p:pic>
                    <p:nvPicPr>
                      <p:cNvPr id="0" name=""/>
                      <p:cNvPicPr/>
                      <p:nvPr/>
                    </p:nvPicPr>
                    <p:blipFill>
                      <a:blip r:embed="rId4"/>
                      <a:stretch>
                        <a:fillRect/>
                      </a:stretch>
                    </p:blipFill>
                    <p:spPr>
                      <a:xfrm>
                        <a:off x="7549699" y="1027906"/>
                        <a:ext cx="4391025" cy="5362575"/>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C2AA275-3DB4-498D-B61D-4FECF33F27A8}"/>
              </a:ext>
            </a:extLst>
          </p:cNvPr>
          <p:cNvSpPr>
            <a:spLocks noGrp="1"/>
          </p:cNvSpPr>
          <p:nvPr>
            <p:ph type="sldNum" sz="quarter" idx="12"/>
          </p:nvPr>
        </p:nvSpPr>
        <p:spPr/>
        <p:txBody>
          <a:bodyPr/>
          <a:lstStyle/>
          <a:p>
            <a:fld id="{14916389-8DA2-4895-A136-10DC563793AA}" type="slidenum">
              <a:rPr lang="en-US" smtClean="0"/>
              <a:t>30</a:t>
            </a:fld>
            <a:endParaRPr lang="en-US"/>
          </a:p>
        </p:txBody>
      </p:sp>
    </p:spTree>
    <p:extLst>
      <p:ext uri="{BB962C8B-B14F-4D97-AF65-F5344CB8AC3E}">
        <p14:creationId xmlns:p14="http://schemas.microsoft.com/office/powerpoint/2010/main" val="537100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Last of Us (video)</a:t>
            </a:r>
            <a:endParaRPr lang="en-US" dirty="0"/>
          </a:p>
        </p:txBody>
      </p:sp>
      <p:pic>
        <p:nvPicPr>
          <p:cNvPr id="4" name="Picture 3">
            <a:hlinkClick r:id="rId2"/>
          </p:cNvPr>
          <p:cNvPicPr>
            <a:picLocks noChangeAspect="1"/>
          </p:cNvPicPr>
          <p:nvPr/>
        </p:nvPicPr>
        <p:blipFill>
          <a:blip r:embed="rId3"/>
          <a:stretch>
            <a:fillRect/>
          </a:stretch>
        </p:blipFill>
        <p:spPr>
          <a:xfrm>
            <a:off x="2151819" y="1690688"/>
            <a:ext cx="7575026" cy="4336234"/>
          </a:xfrm>
          <a:prstGeom prst="rect">
            <a:avLst/>
          </a:prstGeom>
        </p:spPr>
      </p:pic>
      <p:sp>
        <p:nvSpPr>
          <p:cNvPr id="5" name="Rectangle 4"/>
          <p:cNvSpPr/>
          <p:nvPr/>
        </p:nvSpPr>
        <p:spPr>
          <a:xfrm>
            <a:off x="3403605" y="6096591"/>
            <a:ext cx="5071453" cy="369332"/>
          </a:xfrm>
          <a:prstGeom prst="rect">
            <a:avLst/>
          </a:prstGeom>
        </p:spPr>
        <p:txBody>
          <a:bodyPr wrap="none">
            <a:spAutoFit/>
          </a:bodyPr>
          <a:lstStyle/>
          <a:p>
            <a:r>
              <a:rPr lang="en-US" dirty="0">
                <a:hlinkClick r:id="rId2"/>
              </a:rPr>
              <a:t>https://www.youtube.com/watch?v=F4AGHYTqMu0</a:t>
            </a:r>
            <a:endParaRPr lang="en-US" dirty="0"/>
          </a:p>
        </p:txBody>
      </p:sp>
      <p:sp>
        <p:nvSpPr>
          <p:cNvPr id="3" name="Slide Number Placeholder 2">
            <a:extLst>
              <a:ext uri="{FF2B5EF4-FFF2-40B4-BE49-F238E27FC236}">
                <a16:creationId xmlns:a16="http://schemas.microsoft.com/office/drawing/2014/main" id="{99DF8EC1-D5A2-43BC-AF7B-213231BBBA9B}"/>
              </a:ext>
            </a:extLst>
          </p:cNvPr>
          <p:cNvSpPr>
            <a:spLocks noGrp="1"/>
          </p:cNvSpPr>
          <p:nvPr>
            <p:ph type="sldNum" sz="quarter" idx="12"/>
          </p:nvPr>
        </p:nvSpPr>
        <p:spPr/>
        <p:txBody>
          <a:bodyPr/>
          <a:lstStyle/>
          <a:p>
            <a:fld id="{14916389-8DA2-4895-A136-10DC563793AA}" type="slidenum">
              <a:rPr lang="en-US" smtClean="0"/>
              <a:t>31</a:t>
            </a:fld>
            <a:endParaRPr lang="en-US"/>
          </a:p>
        </p:txBody>
      </p:sp>
    </p:spTree>
    <p:extLst>
      <p:ext uri="{BB962C8B-B14F-4D97-AF65-F5344CB8AC3E}">
        <p14:creationId xmlns:p14="http://schemas.microsoft.com/office/powerpoint/2010/main" val="3530973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Last of Us</a:t>
            </a:r>
            <a:endParaRPr lang="en-US" dirty="0"/>
          </a:p>
        </p:txBody>
      </p:sp>
      <p:sp>
        <p:nvSpPr>
          <p:cNvPr id="4" name="Content Placeholder 2"/>
          <p:cNvSpPr>
            <a:spLocks noGrp="1"/>
          </p:cNvSpPr>
          <p:nvPr>
            <p:ph idx="1"/>
          </p:nvPr>
        </p:nvSpPr>
        <p:spPr>
          <a:xfrm>
            <a:off x="838200" y="1825625"/>
            <a:ext cx="5050872" cy="4351338"/>
          </a:xfrm>
        </p:spPr>
        <p:txBody>
          <a:bodyPr/>
          <a:lstStyle/>
          <a:p>
            <a:r>
              <a:rPr lang="en-GB" dirty="0"/>
              <a:t>Fantastic and accessible talk by Naughty Dog AI programmer Max </a:t>
            </a:r>
            <a:r>
              <a:rPr lang="en-GB" dirty="0" err="1"/>
              <a:t>Dyckhoff</a:t>
            </a:r>
            <a:r>
              <a:rPr lang="en-GB" dirty="0"/>
              <a:t> about how they created Ellie </a:t>
            </a:r>
          </a:p>
          <a:p>
            <a:endParaRPr lang="en-GB" dirty="0"/>
          </a:p>
          <a:p>
            <a:r>
              <a:rPr lang="en-GB" dirty="0"/>
              <a:t>Highly recommended watch if you want more information on what goes into a modern video game AI companion</a:t>
            </a:r>
          </a:p>
          <a:p>
            <a:endParaRPr lang="en-GB" dirty="0"/>
          </a:p>
          <a:p>
            <a:pPr marL="0" indent="0">
              <a:buNone/>
            </a:pPr>
            <a:endParaRPr lang="en-US" dirty="0"/>
          </a:p>
        </p:txBody>
      </p:sp>
      <p:pic>
        <p:nvPicPr>
          <p:cNvPr id="5" name="Picture 4">
            <a:hlinkClick r:id="rId2"/>
          </p:cNvPr>
          <p:cNvPicPr>
            <a:picLocks noChangeAspect="1"/>
          </p:cNvPicPr>
          <p:nvPr/>
        </p:nvPicPr>
        <p:blipFill>
          <a:blip r:embed="rId3"/>
          <a:stretch>
            <a:fillRect/>
          </a:stretch>
        </p:blipFill>
        <p:spPr>
          <a:xfrm>
            <a:off x="6432082" y="1613571"/>
            <a:ext cx="5227688" cy="2966817"/>
          </a:xfrm>
          <a:prstGeom prst="rect">
            <a:avLst/>
          </a:prstGeom>
        </p:spPr>
      </p:pic>
      <p:sp>
        <p:nvSpPr>
          <p:cNvPr id="6" name="TextBox 5"/>
          <p:cNvSpPr txBox="1"/>
          <p:nvPr/>
        </p:nvSpPr>
        <p:spPr>
          <a:xfrm>
            <a:off x="6591472" y="4580388"/>
            <a:ext cx="5238226" cy="369332"/>
          </a:xfrm>
          <a:prstGeom prst="rect">
            <a:avLst/>
          </a:prstGeom>
          <a:noFill/>
        </p:spPr>
        <p:txBody>
          <a:bodyPr wrap="square" rtlCol="0">
            <a:spAutoFit/>
          </a:bodyPr>
          <a:lstStyle/>
          <a:p>
            <a:r>
              <a:rPr lang="en-US" dirty="0">
                <a:hlinkClick r:id="rId2"/>
              </a:rPr>
              <a:t>https://www.youtube.com/watch?v=dnGzEn6swqo</a:t>
            </a:r>
            <a:endParaRPr lang="en-US" dirty="0"/>
          </a:p>
        </p:txBody>
      </p:sp>
      <p:sp>
        <p:nvSpPr>
          <p:cNvPr id="3" name="Slide Number Placeholder 2">
            <a:extLst>
              <a:ext uri="{FF2B5EF4-FFF2-40B4-BE49-F238E27FC236}">
                <a16:creationId xmlns:a16="http://schemas.microsoft.com/office/drawing/2014/main" id="{77A53144-445E-4183-A034-A2A453807586}"/>
              </a:ext>
            </a:extLst>
          </p:cNvPr>
          <p:cNvSpPr>
            <a:spLocks noGrp="1"/>
          </p:cNvSpPr>
          <p:nvPr>
            <p:ph type="sldNum" sz="quarter" idx="12"/>
          </p:nvPr>
        </p:nvSpPr>
        <p:spPr/>
        <p:txBody>
          <a:bodyPr/>
          <a:lstStyle/>
          <a:p>
            <a:fld id="{14916389-8DA2-4895-A136-10DC563793AA}" type="slidenum">
              <a:rPr lang="en-US" smtClean="0"/>
              <a:t>32</a:t>
            </a:fld>
            <a:endParaRPr lang="en-US"/>
          </a:p>
        </p:txBody>
      </p:sp>
    </p:spTree>
    <p:extLst>
      <p:ext uri="{BB962C8B-B14F-4D97-AF65-F5344CB8AC3E}">
        <p14:creationId xmlns:p14="http://schemas.microsoft.com/office/powerpoint/2010/main" val="1351014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Uncharted 4 Companion AI video</a:t>
            </a:r>
            <a:endParaRPr lang="en-US" dirty="0"/>
          </a:p>
        </p:txBody>
      </p:sp>
      <p:pic>
        <p:nvPicPr>
          <p:cNvPr id="4" name="Picture 3">
            <a:hlinkClick r:id="rId2"/>
          </p:cNvPr>
          <p:cNvPicPr>
            <a:picLocks noChangeAspect="1"/>
          </p:cNvPicPr>
          <p:nvPr/>
        </p:nvPicPr>
        <p:blipFill>
          <a:blip r:embed="rId3"/>
          <a:stretch>
            <a:fillRect/>
          </a:stretch>
        </p:blipFill>
        <p:spPr>
          <a:xfrm>
            <a:off x="2004269" y="2026249"/>
            <a:ext cx="7575959" cy="4324360"/>
          </a:xfrm>
          <a:prstGeom prst="rect">
            <a:avLst/>
          </a:prstGeom>
        </p:spPr>
      </p:pic>
      <p:sp>
        <p:nvSpPr>
          <p:cNvPr id="5" name="TextBox 4"/>
          <p:cNvSpPr txBox="1"/>
          <p:nvPr/>
        </p:nvSpPr>
        <p:spPr>
          <a:xfrm>
            <a:off x="3205780" y="6338009"/>
            <a:ext cx="4874004" cy="369332"/>
          </a:xfrm>
          <a:prstGeom prst="rect">
            <a:avLst/>
          </a:prstGeom>
          <a:noFill/>
        </p:spPr>
        <p:txBody>
          <a:bodyPr wrap="square" rtlCol="0">
            <a:spAutoFit/>
          </a:bodyPr>
          <a:lstStyle/>
          <a:p>
            <a:r>
              <a:rPr lang="en-US" dirty="0">
                <a:hlinkClick r:id="rId2"/>
              </a:rPr>
              <a:t>https://www.youtube.com/watch?v=4Iyb6fOMJI4</a:t>
            </a:r>
            <a:endParaRPr lang="en-US" dirty="0"/>
          </a:p>
        </p:txBody>
      </p:sp>
      <p:sp>
        <p:nvSpPr>
          <p:cNvPr id="6" name="TextBox 5"/>
          <p:cNvSpPr txBox="1"/>
          <p:nvPr/>
        </p:nvSpPr>
        <p:spPr>
          <a:xfrm>
            <a:off x="1249960" y="1484851"/>
            <a:ext cx="10103840" cy="369332"/>
          </a:xfrm>
          <a:prstGeom prst="rect">
            <a:avLst/>
          </a:prstGeom>
          <a:noFill/>
        </p:spPr>
        <p:txBody>
          <a:bodyPr wrap="square" rtlCol="0">
            <a:spAutoFit/>
          </a:bodyPr>
          <a:lstStyle/>
          <a:p>
            <a:r>
              <a:rPr lang="en-GB" dirty="0"/>
              <a:t>Another example of great companion AI from Uncharted 4 (Naughty Dog, 2016) – skip to 2:00 minutes </a:t>
            </a:r>
            <a:endParaRPr lang="en-US" dirty="0"/>
          </a:p>
        </p:txBody>
      </p:sp>
      <p:sp>
        <p:nvSpPr>
          <p:cNvPr id="3" name="Slide Number Placeholder 2">
            <a:extLst>
              <a:ext uri="{FF2B5EF4-FFF2-40B4-BE49-F238E27FC236}">
                <a16:creationId xmlns:a16="http://schemas.microsoft.com/office/drawing/2014/main" id="{8D6EE01F-2FA8-4A6D-97A5-D82FB7A61969}"/>
              </a:ext>
            </a:extLst>
          </p:cNvPr>
          <p:cNvSpPr>
            <a:spLocks noGrp="1"/>
          </p:cNvSpPr>
          <p:nvPr>
            <p:ph type="sldNum" sz="quarter" idx="12"/>
          </p:nvPr>
        </p:nvSpPr>
        <p:spPr/>
        <p:txBody>
          <a:bodyPr/>
          <a:lstStyle/>
          <a:p>
            <a:fld id="{14916389-8DA2-4895-A136-10DC563793AA}" type="slidenum">
              <a:rPr lang="en-US" smtClean="0"/>
              <a:t>33</a:t>
            </a:fld>
            <a:endParaRPr lang="en-US"/>
          </a:p>
        </p:txBody>
      </p:sp>
    </p:spTree>
    <p:extLst>
      <p:ext uri="{BB962C8B-B14F-4D97-AF65-F5344CB8AC3E}">
        <p14:creationId xmlns:p14="http://schemas.microsoft.com/office/powerpoint/2010/main" val="1182096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6072" y="2674014"/>
            <a:ext cx="3213100" cy="1325563"/>
          </a:xfrm>
        </p:spPr>
        <p:txBody>
          <a:bodyPr/>
          <a:lstStyle/>
          <a:p>
            <a:r>
              <a:rPr lang="en-GB" dirty="0"/>
              <a:t>AI as Director</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762437392"/>
              </p:ext>
            </p:extLst>
          </p:nvPr>
        </p:nvGraphicFramePr>
        <p:xfrm>
          <a:off x="4128125" y="3016146"/>
          <a:ext cx="831832" cy="641301"/>
        </p:xfrm>
        <a:graphic>
          <a:graphicData uri="http://schemas.openxmlformats.org/presentationml/2006/ole">
            <mc:AlternateContent xmlns:mc="http://schemas.openxmlformats.org/markup-compatibility/2006">
              <mc:Choice xmlns:v="urn:schemas-microsoft-com:vml" Requires="v">
                <p:oleObj spid="_x0000_s21552"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4128125" y="3016146"/>
                        <a:ext cx="831832" cy="641301"/>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60F9D6B9-1110-4CF5-9962-A7BDE232ED34}"/>
              </a:ext>
            </a:extLst>
          </p:cNvPr>
          <p:cNvSpPr>
            <a:spLocks noGrp="1"/>
          </p:cNvSpPr>
          <p:nvPr>
            <p:ph type="sldNum" sz="quarter" idx="12"/>
          </p:nvPr>
        </p:nvSpPr>
        <p:spPr/>
        <p:txBody>
          <a:bodyPr/>
          <a:lstStyle/>
          <a:p>
            <a:fld id="{14916389-8DA2-4895-A136-10DC563793AA}" type="slidenum">
              <a:rPr lang="en-US" smtClean="0"/>
              <a:t>34</a:t>
            </a:fld>
            <a:endParaRPr lang="en-US"/>
          </a:p>
        </p:txBody>
      </p:sp>
    </p:spTree>
    <p:extLst>
      <p:ext uri="{BB962C8B-B14F-4D97-AF65-F5344CB8AC3E}">
        <p14:creationId xmlns:p14="http://schemas.microsoft.com/office/powerpoint/2010/main" val="782921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 Director</a:t>
            </a:r>
          </a:p>
        </p:txBody>
      </p:sp>
      <p:sp>
        <p:nvSpPr>
          <p:cNvPr id="3" name="Content Placeholder 2"/>
          <p:cNvSpPr>
            <a:spLocks noGrp="1"/>
          </p:cNvSpPr>
          <p:nvPr>
            <p:ph idx="1"/>
          </p:nvPr>
        </p:nvSpPr>
        <p:spPr>
          <a:xfrm>
            <a:off x="838200" y="1825625"/>
            <a:ext cx="4982029" cy="4351338"/>
          </a:xfrm>
        </p:spPr>
        <p:txBody>
          <a:bodyPr>
            <a:noAutofit/>
          </a:bodyPr>
          <a:lstStyle/>
          <a:p>
            <a:pPr marL="0" indent="0">
              <a:buNone/>
            </a:pPr>
            <a:r>
              <a:rPr lang="en-GB" sz="4000" dirty="0"/>
              <a:t>An AI director is an algorithmic approach to replace randomness and manage the experience of the player</a:t>
            </a:r>
          </a:p>
        </p:txBody>
      </p:sp>
      <p:pic>
        <p:nvPicPr>
          <p:cNvPr id="5" name="pasted-image.png"/>
          <p:cNvPicPr/>
          <p:nvPr/>
        </p:nvPicPr>
        <p:blipFill>
          <a:blip r:embed="rId2">
            <a:extLst/>
          </a:blip>
          <a:stretch>
            <a:fillRect/>
          </a:stretch>
        </p:blipFill>
        <p:spPr>
          <a:xfrm>
            <a:off x="6212115" y="1291770"/>
            <a:ext cx="5729444" cy="4477887"/>
          </a:xfrm>
          <a:prstGeom prst="rect">
            <a:avLst/>
          </a:prstGeom>
          <a:ln w="12700">
            <a:miter lim="400000"/>
          </a:ln>
        </p:spPr>
      </p:pic>
      <p:sp>
        <p:nvSpPr>
          <p:cNvPr id="4" name="Slide Number Placeholder 3">
            <a:extLst>
              <a:ext uri="{FF2B5EF4-FFF2-40B4-BE49-F238E27FC236}">
                <a16:creationId xmlns:a16="http://schemas.microsoft.com/office/drawing/2014/main" id="{85670169-AF32-4AE0-A279-56D840B2E095}"/>
              </a:ext>
            </a:extLst>
          </p:cNvPr>
          <p:cNvSpPr>
            <a:spLocks noGrp="1"/>
          </p:cNvSpPr>
          <p:nvPr>
            <p:ph type="sldNum" sz="quarter" idx="12"/>
          </p:nvPr>
        </p:nvSpPr>
        <p:spPr/>
        <p:txBody>
          <a:bodyPr/>
          <a:lstStyle/>
          <a:p>
            <a:fld id="{14916389-8DA2-4895-A136-10DC563793AA}" type="slidenum">
              <a:rPr lang="en-US" smtClean="0"/>
              <a:t>35</a:t>
            </a:fld>
            <a:endParaRPr lang="en-US"/>
          </a:p>
        </p:txBody>
      </p:sp>
    </p:spTree>
    <p:extLst>
      <p:ext uri="{BB962C8B-B14F-4D97-AF65-F5344CB8AC3E}">
        <p14:creationId xmlns:p14="http://schemas.microsoft.com/office/powerpoint/2010/main" val="1214361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Left 4 Dead Case Study</a:t>
            </a:r>
          </a:p>
        </p:txBody>
      </p:sp>
      <p:sp>
        <p:nvSpPr>
          <p:cNvPr id="3" name="Content Placeholder 2"/>
          <p:cNvSpPr>
            <a:spLocks noGrp="1"/>
          </p:cNvSpPr>
          <p:nvPr>
            <p:ph idx="1"/>
          </p:nvPr>
        </p:nvSpPr>
        <p:spPr>
          <a:xfrm>
            <a:off x="838200" y="1825625"/>
            <a:ext cx="5315857" cy="4351338"/>
          </a:xfrm>
        </p:spPr>
        <p:txBody>
          <a:bodyPr>
            <a:normAutofit lnSpcReduction="10000"/>
          </a:bodyPr>
          <a:lstStyle/>
          <a:p>
            <a:pPr>
              <a:defRPr sz="1800">
                <a:solidFill>
                  <a:srgbClr val="000000"/>
                </a:solidFill>
              </a:defRPr>
            </a:pPr>
            <a:r>
              <a:rPr lang="en-GB" sz="2400" dirty="0"/>
              <a:t>Left 4 Dead (1 + 2) are four player 1</a:t>
            </a:r>
            <a:r>
              <a:rPr lang="en-GB" sz="2400" baseline="30000" dirty="0"/>
              <a:t>st</a:t>
            </a:r>
            <a:r>
              <a:rPr lang="en-GB" sz="2400" dirty="0"/>
              <a:t> person shooter cooperative games developed by Turtle Rock Studios and Valve software.</a:t>
            </a:r>
          </a:p>
          <a:p>
            <a:pPr>
              <a:defRPr sz="1800">
                <a:solidFill>
                  <a:srgbClr val="000000"/>
                </a:solidFill>
              </a:defRPr>
            </a:pPr>
            <a:r>
              <a:rPr lang="en-GB" sz="2400" dirty="0"/>
              <a:t>Players progress through the game by moving from one safe house to another.</a:t>
            </a:r>
          </a:p>
          <a:p>
            <a:pPr>
              <a:defRPr sz="1800">
                <a:solidFill>
                  <a:srgbClr val="000000"/>
                </a:solidFill>
              </a:defRPr>
            </a:pPr>
            <a:r>
              <a:rPr lang="en-GB" sz="2400" dirty="0"/>
              <a:t>Waves of zombies and other monsters bar the way.</a:t>
            </a:r>
          </a:p>
          <a:p>
            <a:pPr>
              <a:defRPr sz="1800">
                <a:solidFill>
                  <a:srgbClr val="000000"/>
                </a:solidFill>
              </a:defRPr>
            </a:pPr>
            <a:r>
              <a:rPr lang="en-GB" sz="2400" dirty="0"/>
              <a:t>Challenges are presented long the way (find fuel, open doors, start generators </a:t>
            </a:r>
            <a:r>
              <a:rPr lang="en-GB" sz="2400" dirty="0" err="1"/>
              <a:t>etc</a:t>
            </a:r>
            <a:r>
              <a:rPr lang="en-GB" sz="2400" dirty="0"/>
              <a:t>)</a:t>
            </a:r>
          </a:p>
          <a:p>
            <a:pPr marL="0" indent="0">
              <a:buNone/>
            </a:pPr>
            <a:endParaRPr lang="en-GB" dirty="0"/>
          </a:p>
        </p:txBody>
      </p:sp>
      <p:pic>
        <p:nvPicPr>
          <p:cNvPr id="4" name="Picture 2" descr="https://upload.wikimedia.org/wikipedia/en/5/5b/Left4Dead_Windows_co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499" y="365125"/>
            <a:ext cx="4380301" cy="608548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7E68999-D27E-46D6-896D-E7983C0D22A0}"/>
              </a:ext>
            </a:extLst>
          </p:cNvPr>
          <p:cNvSpPr>
            <a:spLocks noGrp="1"/>
          </p:cNvSpPr>
          <p:nvPr>
            <p:ph type="sldNum" sz="quarter" idx="12"/>
          </p:nvPr>
        </p:nvSpPr>
        <p:spPr/>
        <p:txBody>
          <a:bodyPr/>
          <a:lstStyle/>
          <a:p>
            <a:fld id="{14916389-8DA2-4895-A136-10DC563793AA}" type="slidenum">
              <a:rPr lang="en-US" smtClean="0"/>
              <a:t>36</a:t>
            </a:fld>
            <a:endParaRPr lang="en-US"/>
          </a:p>
        </p:txBody>
      </p:sp>
    </p:spTree>
    <p:extLst>
      <p:ext uri="{BB962C8B-B14F-4D97-AF65-F5344CB8AC3E}">
        <p14:creationId xmlns:p14="http://schemas.microsoft.com/office/powerpoint/2010/main" val="183376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Left 4 Dead 2 video</a:t>
            </a:r>
            <a:endParaRPr lang="en-US" dirty="0"/>
          </a:p>
        </p:txBody>
      </p:sp>
      <p:pic>
        <p:nvPicPr>
          <p:cNvPr id="4" name="Picture 3">
            <a:hlinkClick r:id="rId2"/>
          </p:cNvPr>
          <p:cNvPicPr>
            <a:picLocks noChangeAspect="1"/>
          </p:cNvPicPr>
          <p:nvPr/>
        </p:nvPicPr>
        <p:blipFill>
          <a:blip r:embed="rId3"/>
          <a:stretch>
            <a:fillRect/>
          </a:stretch>
        </p:blipFill>
        <p:spPr>
          <a:xfrm>
            <a:off x="1916148" y="1690688"/>
            <a:ext cx="7985534" cy="4521170"/>
          </a:xfrm>
          <a:prstGeom prst="rect">
            <a:avLst/>
          </a:prstGeom>
        </p:spPr>
      </p:pic>
      <p:sp>
        <p:nvSpPr>
          <p:cNvPr id="5" name="Rectangle 4"/>
          <p:cNvSpPr/>
          <p:nvPr/>
        </p:nvSpPr>
        <p:spPr>
          <a:xfrm>
            <a:off x="3554161" y="6211858"/>
            <a:ext cx="4966231" cy="369332"/>
          </a:xfrm>
          <a:prstGeom prst="rect">
            <a:avLst/>
          </a:prstGeom>
        </p:spPr>
        <p:txBody>
          <a:bodyPr wrap="none">
            <a:spAutoFit/>
          </a:bodyPr>
          <a:lstStyle/>
          <a:p>
            <a:r>
              <a:rPr lang="en-US" dirty="0">
                <a:hlinkClick r:id="rId2"/>
              </a:rPr>
              <a:t>https://www.youtube.com/watch?v=PNrFgQp00PE</a:t>
            </a:r>
            <a:endParaRPr lang="en-US" dirty="0"/>
          </a:p>
        </p:txBody>
      </p:sp>
      <p:sp>
        <p:nvSpPr>
          <p:cNvPr id="3" name="Slide Number Placeholder 2">
            <a:extLst>
              <a:ext uri="{FF2B5EF4-FFF2-40B4-BE49-F238E27FC236}">
                <a16:creationId xmlns:a16="http://schemas.microsoft.com/office/drawing/2014/main" id="{FD1D00B9-0847-4147-B162-3232CC2CACD8}"/>
              </a:ext>
            </a:extLst>
          </p:cNvPr>
          <p:cNvSpPr>
            <a:spLocks noGrp="1"/>
          </p:cNvSpPr>
          <p:nvPr>
            <p:ph type="sldNum" sz="quarter" idx="12"/>
          </p:nvPr>
        </p:nvSpPr>
        <p:spPr/>
        <p:txBody>
          <a:bodyPr/>
          <a:lstStyle/>
          <a:p>
            <a:fld id="{14916389-8DA2-4895-A136-10DC563793AA}" type="slidenum">
              <a:rPr lang="en-US" smtClean="0"/>
              <a:t>37</a:t>
            </a:fld>
            <a:endParaRPr lang="en-US"/>
          </a:p>
        </p:txBody>
      </p:sp>
    </p:spTree>
    <p:extLst>
      <p:ext uri="{BB962C8B-B14F-4D97-AF65-F5344CB8AC3E}">
        <p14:creationId xmlns:p14="http://schemas.microsoft.com/office/powerpoint/2010/main" val="1970068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Left 4 Dead Case Study</a:t>
            </a:r>
          </a:p>
        </p:txBody>
      </p:sp>
      <p:pic>
        <p:nvPicPr>
          <p:cNvPr id="6" name="Picture 5">
            <a:hlinkClick r:id="rId2"/>
          </p:cNvPr>
          <p:cNvPicPr>
            <a:picLocks noChangeAspect="1"/>
          </p:cNvPicPr>
          <p:nvPr/>
        </p:nvPicPr>
        <p:blipFill>
          <a:blip r:embed="rId3"/>
          <a:stretch>
            <a:fillRect/>
          </a:stretch>
        </p:blipFill>
        <p:spPr>
          <a:xfrm>
            <a:off x="6400799" y="2045911"/>
            <a:ext cx="5629729" cy="3208714"/>
          </a:xfrm>
          <a:prstGeom prst="rect">
            <a:avLst/>
          </a:prstGeom>
        </p:spPr>
      </p:pic>
      <p:sp>
        <p:nvSpPr>
          <p:cNvPr id="7" name="TextBox 6"/>
          <p:cNvSpPr txBox="1"/>
          <p:nvPr/>
        </p:nvSpPr>
        <p:spPr>
          <a:xfrm>
            <a:off x="6720115" y="5254625"/>
            <a:ext cx="5849257" cy="369332"/>
          </a:xfrm>
          <a:prstGeom prst="rect">
            <a:avLst/>
          </a:prstGeom>
          <a:noFill/>
        </p:spPr>
        <p:txBody>
          <a:bodyPr wrap="square" rtlCol="0">
            <a:spAutoFit/>
          </a:bodyPr>
          <a:lstStyle/>
          <a:p>
            <a:r>
              <a:rPr lang="en-GB" dirty="0">
                <a:hlinkClick r:id="rId2"/>
              </a:rPr>
              <a:t>https://www.youtube.com/watch?v=WbHMxo11HcU</a:t>
            </a:r>
            <a:endParaRPr lang="en-GB" dirty="0"/>
          </a:p>
        </p:txBody>
      </p:sp>
      <p:sp>
        <p:nvSpPr>
          <p:cNvPr id="9" name="Content Placeholder 2"/>
          <p:cNvSpPr>
            <a:spLocks noGrp="1"/>
          </p:cNvSpPr>
          <p:nvPr>
            <p:ph idx="1"/>
          </p:nvPr>
        </p:nvSpPr>
        <p:spPr>
          <a:xfrm>
            <a:off x="780143" y="2045911"/>
            <a:ext cx="5315857" cy="4351338"/>
          </a:xfrm>
        </p:spPr>
        <p:txBody>
          <a:bodyPr>
            <a:normAutofit/>
          </a:bodyPr>
          <a:lstStyle/>
          <a:p>
            <a:pPr>
              <a:defRPr sz="1800">
                <a:solidFill>
                  <a:srgbClr val="000000"/>
                </a:solidFill>
              </a:defRPr>
            </a:pPr>
            <a:r>
              <a:rPr lang="en-GB" sz="2400" dirty="0"/>
              <a:t>An excellent video overview of the AI Director’s role in Left 4 Dead can be seen in the YouTube video on the right</a:t>
            </a:r>
          </a:p>
          <a:p>
            <a:pPr>
              <a:defRPr sz="1800">
                <a:solidFill>
                  <a:srgbClr val="000000"/>
                </a:solidFill>
              </a:defRPr>
            </a:pPr>
            <a:endParaRPr lang="en-GB" sz="2400" dirty="0"/>
          </a:p>
          <a:p>
            <a:pPr>
              <a:defRPr sz="1800">
                <a:solidFill>
                  <a:srgbClr val="000000"/>
                </a:solidFill>
              </a:defRPr>
            </a:pPr>
            <a:r>
              <a:rPr lang="en-GB" sz="2400" dirty="0"/>
              <a:t>The whole series of videos is worth checking out if you’d like to know more</a:t>
            </a:r>
          </a:p>
          <a:p>
            <a:pPr>
              <a:defRPr sz="1800">
                <a:solidFill>
                  <a:srgbClr val="000000"/>
                </a:solidFill>
              </a:defRPr>
            </a:pPr>
            <a:endParaRPr lang="en-GB" sz="2400" dirty="0"/>
          </a:p>
          <a:p>
            <a:pPr>
              <a:defRPr sz="1800">
                <a:solidFill>
                  <a:srgbClr val="000000"/>
                </a:solidFill>
              </a:defRPr>
            </a:pPr>
            <a:r>
              <a:rPr lang="en-GB" sz="2400" dirty="0"/>
              <a:t>Hour+ Lecture on Left 4 Dead (</a:t>
            </a:r>
            <a:r>
              <a:rPr lang="en-GB" sz="2400" dirty="0">
                <a:hlinkClick r:id="rId4"/>
              </a:rPr>
              <a:t>link</a:t>
            </a:r>
            <a:r>
              <a:rPr lang="en-GB" sz="2400" dirty="0"/>
              <a:t>)</a:t>
            </a:r>
          </a:p>
        </p:txBody>
      </p:sp>
      <p:sp>
        <p:nvSpPr>
          <p:cNvPr id="3" name="Slide Number Placeholder 2">
            <a:extLst>
              <a:ext uri="{FF2B5EF4-FFF2-40B4-BE49-F238E27FC236}">
                <a16:creationId xmlns:a16="http://schemas.microsoft.com/office/drawing/2014/main" id="{99782AB5-824F-4652-A671-A4403270DD58}"/>
              </a:ext>
            </a:extLst>
          </p:cNvPr>
          <p:cNvSpPr>
            <a:spLocks noGrp="1"/>
          </p:cNvSpPr>
          <p:nvPr>
            <p:ph type="sldNum" sz="quarter" idx="12"/>
          </p:nvPr>
        </p:nvSpPr>
        <p:spPr/>
        <p:txBody>
          <a:bodyPr/>
          <a:lstStyle/>
          <a:p>
            <a:fld id="{14916389-8DA2-4895-A136-10DC563793AA}" type="slidenum">
              <a:rPr lang="en-US" smtClean="0"/>
              <a:t>38</a:t>
            </a:fld>
            <a:endParaRPr lang="en-US"/>
          </a:p>
        </p:txBody>
      </p:sp>
    </p:spTree>
    <p:extLst>
      <p:ext uri="{BB962C8B-B14F-4D97-AF65-F5344CB8AC3E}">
        <p14:creationId xmlns:p14="http://schemas.microsoft.com/office/powerpoint/2010/main" val="3254312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images5.fanpop.com/image/photos/24500000/left-4-dead-2-wallpapers-left-4-dead-2-24560390-1191-6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3B5A9F8-5277-42C1-9E83-BBCA52FD7CC8}"/>
              </a:ext>
            </a:extLst>
          </p:cNvPr>
          <p:cNvSpPr>
            <a:spLocks noGrp="1"/>
          </p:cNvSpPr>
          <p:nvPr>
            <p:ph type="sldNum" sz="quarter" idx="12"/>
          </p:nvPr>
        </p:nvSpPr>
        <p:spPr/>
        <p:txBody>
          <a:bodyPr/>
          <a:lstStyle/>
          <a:p>
            <a:fld id="{14916389-8DA2-4895-A136-10DC563793AA}" type="slidenum">
              <a:rPr lang="en-US" smtClean="0"/>
              <a:t>39</a:t>
            </a:fld>
            <a:endParaRPr lang="en-US"/>
          </a:p>
        </p:txBody>
      </p:sp>
    </p:spTree>
    <p:extLst>
      <p:ext uri="{BB962C8B-B14F-4D97-AF65-F5344CB8AC3E}">
        <p14:creationId xmlns:p14="http://schemas.microsoft.com/office/powerpoint/2010/main" val="180675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Talking Point</a:t>
            </a:r>
          </a:p>
        </p:txBody>
      </p:sp>
      <p:sp>
        <p:nvSpPr>
          <p:cNvPr id="4" name="TextBox 3"/>
          <p:cNvSpPr txBox="1"/>
          <p:nvPr/>
        </p:nvSpPr>
        <p:spPr>
          <a:xfrm>
            <a:off x="2286762" y="2414016"/>
            <a:ext cx="7618476" cy="1938992"/>
          </a:xfrm>
          <a:prstGeom prst="rect">
            <a:avLst/>
          </a:prstGeom>
          <a:solidFill>
            <a:srgbClr val="4A76BE"/>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6000" dirty="0"/>
              <a:t>What roles do AI play in modern video games?</a:t>
            </a:r>
          </a:p>
        </p:txBody>
      </p:sp>
      <p:sp>
        <p:nvSpPr>
          <p:cNvPr id="5" name="5-Point Star 4"/>
          <p:cNvSpPr/>
          <p:nvPr/>
        </p:nvSpPr>
        <p:spPr>
          <a:xfrm>
            <a:off x="11128248" y="5879592"/>
            <a:ext cx="768096" cy="67665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F79C4AF6-29F6-40A1-BF3E-A294E125D387}"/>
              </a:ext>
            </a:extLst>
          </p:cNvPr>
          <p:cNvSpPr>
            <a:spLocks noGrp="1"/>
          </p:cNvSpPr>
          <p:nvPr>
            <p:ph type="sldNum" sz="quarter" idx="12"/>
          </p:nvPr>
        </p:nvSpPr>
        <p:spPr/>
        <p:txBody>
          <a:bodyPr/>
          <a:lstStyle/>
          <a:p>
            <a:fld id="{14916389-8DA2-4895-A136-10DC563793AA}" type="slidenum">
              <a:rPr lang="en-US" smtClean="0"/>
              <a:t>4</a:t>
            </a:fld>
            <a:endParaRPr lang="en-US"/>
          </a:p>
        </p:txBody>
      </p:sp>
    </p:spTree>
    <p:extLst>
      <p:ext uri="{BB962C8B-B14F-4D97-AF65-F5344CB8AC3E}">
        <p14:creationId xmlns:p14="http://schemas.microsoft.com/office/powerpoint/2010/main" val="3664523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796339320"/>
              </p:ext>
            </p:extLst>
          </p:nvPr>
        </p:nvGraphicFramePr>
        <p:xfrm>
          <a:off x="0" y="0"/>
          <a:ext cx="12191999" cy="6863430"/>
        </p:xfrm>
        <a:graphic>
          <a:graphicData uri="http://schemas.openxmlformats.org/presentationml/2006/ole">
            <mc:AlternateContent xmlns:mc="http://schemas.openxmlformats.org/markup-compatibility/2006">
              <mc:Choice xmlns:v="urn:schemas-microsoft-com:vml" Requires="v">
                <p:oleObj spid="_x0000_s22576" name="Image" r:id="rId3" imgW="12698280" imgH="7148880" progId="Photoshop.Image.13">
                  <p:embed/>
                </p:oleObj>
              </mc:Choice>
              <mc:Fallback>
                <p:oleObj name="Image" r:id="rId3" imgW="12698280" imgH="7148880" progId="Photoshop.Image.13">
                  <p:embed/>
                  <p:pic>
                    <p:nvPicPr>
                      <p:cNvPr id="3" name="Object 2"/>
                      <p:cNvPicPr/>
                      <p:nvPr/>
                    </p:nvPicPr>
                    <p:blipFill>
                      <a:blip r:embed="rId4"/>
                      <a:stretch>
                        <a:fillRect/>
                      </a:stretch>
                    </p:blipFill>
                    <p:spPr>
                      <a:xfrm>
                        <a:off x="0" y="0"/>
                        <a:ext cx="12191999" cy="6863430"/>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E0FE9B6-CDE1-49FB-9186-F47D7E7085A4}"/>
              </a:ext>
            </a:extLst>
          </p:cNvPr>
          <p:cNvSpPr>
            <a:spLocks noGrp="1"/>
          </p:cNvSpPr>
          <p:nvPr>
            <p:ph type="sldNum" sz="quarter" idx="12"/>
          </p:nvPr>
        </p:nvSpPr>
        <p:spPr/>
        <p:txBody>
          <a:bodyPr/>
          <a:lstStyle/>
          <a:p>
            <a:fld id="{14916389-8DA2-4895-A136-10DC563793AA}" type="slidenum">
              <a:rPr lang="en-US" smtClean="0"/>
              <a:t>40</a:t>
            </a:fld>
            <a:endParaRPr lang="en-US"/>
          </a:p>
        </p:txBody>
      </p:sp>
    </p:spTree>
    <p:extLst>
      <p:ext uri="{BB962C8B-B14F-4D97-AF65-F5344CB8AC3E}">
        <p14:creationId xmlns:p14="http://schemas.microsoft.com/office/powerpoint/2010/main" val="3094509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L4D’s AI director</a:t>
            </a:r>
          </a:p>
        </p:txBody>
      </p:sp>
      <p:sp>
        <p:nvSpPr>
          <p:cNvPr id="3" name="Content Placeholder 2"/>
          <p:cNvSpPr>
            <a:spLocks noGrp="1"/>
          </p:cNvSpPr>
          <p:nvPr>
            <p:ph idx="1"/>
          </p:nvPr>
        </p:nvSpPr>
        <p:spPr/>
        <p:txBody>
          <a:bodyPr/>
          <a:lstStyle/>
          <a:p>
            <a:r>
              <a:rPr lang="en-GB" dirty="0"/>
              <a:t>In 2008 Valve released Left 4 Dead which took a novel approach to games AI in the form of a Director. </a:t>
            </a:r>
          </a:p>
          <a:p>
            <a:endParaRPr lang="en-GB" dirty="0"/>
          </a:p>
          <a:p>
            <a:r>
              <a:rPr lang="en-GB" dirty="0"/>
              <a:t>The Director, also known as the AI director (or AID) is an overarching artificial intelligence which controls the “game dramatics”, including the pace of each level.</a:t>
            </a:r>
          </a:p>
          <a:p>
            <a:endParaRPr lang="en-GB" dirty="0"/>
          </a:p>
          <a:p>
            <a:r>
              <a:rPr lang="en-GB" dirty="0"/>
              <a:t>Left 4 Dead remains probably the most well known example of AI directors in games. </a:t>
            </a:r>
          </a:p>
          <a:p>
            <a:pPr marL="0" indent="0">
              <a:buNone/>
            </a:pPr>
            <a:endParaRPr lang="en-GB" dirty="0"/>
          </a:p>
        </p:txBody>
      </p:sp>
      <p:sp>
        <p:nvSpPr>
          <p:cNvPr id="4" name="Slide Number Placeholder 3">
            <a:extLst>
              <a:ext uri="{FF2B5EF4-FFF2-40B4-BE49-F238E27FC236}">
                <a16:creationId xmlns:a16="http://schemas.microsoft.com/office/drawing/2014/main" id="{DE72EA97-3272-4123-8B13-DA18419C7A54}"/>
              </a:ext>
            </a:extLst>
          </p:cNvPr>
          <p:cNvSpPr>
            <a:spLocks noGrp="1"/>
          </p:cNvSpPr>
          <p:nvPr>
            <p:ph type="sldNum" sz="quarter" idx="12"/>
          </p:nvPr>
        </p:nvSpPr>
        <p:spPr/>
        <p:txBody>
          <a:bodyPr/>
          <a:lstStyle/>
          <a:p>
            <a:fld id="{14916389-8DA2-4895-A136-10DC563793AA}" type="slidenum">
              <a:rPr lang="en-US" smtClean="0"/>
              <a:t>41</a:t>
            </a:fld>
            <a:endParaRPr lang="en-US"/>
          </a:p>
        </p:txBody>
      </p:sp>
    </p:spTree>
    <p:extLst>
      <p:ext uri="{BB962C8B-B14F-4D97-AF65-F5344CB8AC3E}">
        <p14:creationId xmlns:p14="http://schemas.microsoft.com/office/powerpoint/2010/main" val="2545110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Spawning</a:t>
            </a:r>
          </a:p>
        </p:txBody>
      </p:sp>
      <p:sp>
        <p:nvSpPr>
          <p:cNvPr id="3" name="Content Placeholder 2"/>
          <p:cNvSpPr>
            <a:spLocks noGrp="1"/>
          </p:cNvSpPr>
          <p:nvPr>
            <p:ph idx="1"/>
          </p:nvPr>
        </p:nvSpPr>
        <p:spPr/>
        <p:txBody>
          <a:bodyPr>
            <a:normAutofit/>
          </a:bodyPr>
          <a:lstStyle/>
          <a:p>
            <a:r>
              <a:rPr lang="en-GB" dirty="0"/>
              <a:t>In traditional games, opponents are </a:t>
            </a:r>
            <a:r>
              <a:rPr lang="en-GB" dirty="0">
                <a:solidFill>
                  <a:schemeClr val="accent1"/>
                </a:solidFill>
              </a:rPr>
              <a:t>spawned</a:t>
            </a:r>
            <a:r>
              <a:rPr lang="en-GB" dirty="0"/>
              <a:t> at standard points, typically due to a varying random chance or a form of proximity metric. </a:t>
            </a:r>
          </a:p>
          <a:p>
            <a:endParaRPr lang="en-GB" dirty="0"/>
          </a:p>
          <a:p>
            <a:r>
              <a:rPr lang="en-GB" dirty="0"/>
              <a:t>In contrast, the AID places new enemies based on the factors such as the </a:t>
            </a:r>
            <a:r>
              <a:rPr lang="en-GB" dirty="0">
                <a:solidFill>
                  <a:schemeClr val="accent2"/>
                </a:solidFill>
              </a:rPr>
              <a:t>players</a:t>
            </a:r>
            <a:r>
              <a:rPr lang="en-GB" dirty="0"/>
              <a:t> </a:t>
            </a:r>
            <a:r>
              <a:rPr lang="en-GB" dirty="0">
                <a:solidFill>
                  <a:schemeClr val="accent2"/>
                </a:solidFill>
              </a:rPr>
              <a:t>skill</a:t>
            </a:r>
            <a:r>
              <a:rPr lang="en-GB" dirty="0"/>
              <a:t>, </a:t>
            </a:r>
            <a:r>
              <a:rPr lang="en-GB" dirty="0">
                <a:solidFill>
                  <a:srgbClr val="00B050"/>
                </a:solidFill>
              </a:rPr>
              <a:t>situation</a:t>
            </a:r>
            <a:r>
              <a:rPr lang="en-GB" dirty="0"/>
              <a:t>, or </a:t>
            </a:r>
            <a:r>
              <a:rPr lang="en-GB" dirty="0">
                <a:solidFill>
                  <a:schemeClr val="accent1"/>
                </a:solidFill>
              </a:rPr>
              <a:t>location</a:t>
            </a:r>
            <a:r>
              <a:rPr lang="en-GB" dirty="0"/>
              <a:t>, ensuring the player has a different experience each time they play the game. </a:t>
            </a:r>
          </a:p>
          <a:p>
            <a:endParaRPr lang="en-GB" dirty="0"/>
          </a:p>
          <a:p>
            <a:endParaRPr lang="en-GB" dirty="0"/>
          </a:p>
        </p:txBody>
      </p:sp>
      <p:sp>
        <p:nvSpPr>
          <p:cNvPr id="4" name="Slide Number Placeholder 3">
            <a:extLst>
              <a:ext uri="{FF2B5EF4-FFF2-40B4-BE49-F238E27FC236}">
                <a16:creationId xmlns:a16="http://schemas.microsoft.com/office/drawing/2014/main" id="{FEF074F5-EB62-4299-B07D-3C989A755803}"/>
              </a:ext>
            </a:extLst>
          </p:cNvPr>
          <p:cNvSpPr>
            <a:spLocks noGrp="1"/>
          </p:cNvSpPr>
          <p:nvPr>
            <p:ph type="sldNum" sz="quarter" idx="12"/>
          </p:nvPr>
        </p:nvSpPr>
        <p:spPr/>
        <p:txBody>
          <a:bodyPr/>
          <a:lstStyle/>
          <a:p>
            <a:fld id="{14916389-8DA2-4895-A136-10DC563793AA}" type="slidenum">
              <a:rPr lang="en-US" smtClean="0"/>
              <a:t>42</a:t>
            </a:fld>
            <a:endParaRPr lang="en-US"/>
          </a:p>
        </p:txBody>
      </p:sp>
    </p:spTree>
    <p:extLst>
      <p:ext uri="{BB962C8B-B14F-4D97-AF65-F5344CB8AC3E}">
        <p14:creationId xmlns:p14="http://schemas.microsoft.com/office/powerpoint/2010/main" val="2179159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Spawning</a:t>
            </a:r>
          </a:p>
        </p:txBody>
      </p:sp>
      <p:sp>
        <p:nvSpPr>
          <p:cNvPr id="3" name="Content Placeholder 2"/>
          <p:cNvSpPr>
            <a:spLocks noGrp="1"/>
          </p:cNvSpPr>
          <p:nvPr>
            <p:ph idx="1"/>
          </p:nvPr>
        </p:nvSpPr>
        <p:spPr/>
        <p:txBody>
          <a:bodyPr>
            <a:normAutofit lnSpcReduction="10000"/>
          </a:bodyPr>
          <a:lstStyle/>
          <a:p>
            <a:r>
              <a:rPr lang="en-GB" dirty="0"/>
              <a:t>As well as spawning standard opponents, the AID also decides when to introduce more </a:t>
            </a:r>
            <a:r>
              <a:rPr lang="en-GB" dirty="0">
                <a:solidFill>
                  <a:srgbClr val="C00000"/>
                </a:solidFill>
              </a:rPr>
              <a:t>challenging opponents </a:t>
            </a:r>
            <a:r>
              <a:rPr lang="en-GB" dirty="0"/>
              <a:t>(known as the special infected), and inventory items (such as health packs or new weapons). </a:t>
            </a:r>
          </a:p>
          <a:p>
            <a:endParaRPr lang="en-GB" dirty="0"/>
          </a:p>
          <a:p>
            <a:r>
              <a:rPr lang="en-GB" dirty="0"/>
              <a:t>The intention is to </a:t>
            </a:r>
            <a:r>
              <a:rPr lang="en-GB" dirty="0">
                <a:solidFill>
                  <a:srgbClr val="C00000"/>
                </a:solidFill>
              </a:rPr>
              <a:t>build</a:t>
            </a:r>
            <a:r>
              <a:rPr lang="en-GB" dirty="0"/>
              <a:t> and </a:t>
            </a:r>
            <a:r>
              <a:rPr lang="en-GB" dirty="0">
                <a:solidFill>
                  <a:srgbClr val="00B050"/>
                </a:solidFill>
              </a:rPr>
              <a:t>reduce</a:t>
            </a:r>
            <a:r>
              <a:rPr lang="en-GB" dirty="0"/>
              <a:t> the game's intensity to keep the player engaged. </a:t>
            </a:r>
          </a:p>
          <a:p>
            <a:endParaRPr lang="en-GB" dirty="0"/>
          </a:p>
          <a:p>
            <a:r>
              <a:rPr lang="en-GB" dirty="0"/>
              <a:t>The director is also responsible for </a:t>
            </a:r>
            <a:r>
              <a:rPr lang="en-GB" dirty="0">
                <a:solidFill>
                  <a:srgbClr val="C00000"/>
                </a:solidFill>
              </a:rPr>
              <a:t>creating</a:t>
            </a:r>
            <a:r>
              <a:rPr lang="en-GB" dirty="0"/>
              <a:t> and </a:t>
            </a:r>
            <a:r>
              <a:rPr lang="en-GB" dirty="0">
                <a:solidFill>
                  <a:srgbClr val="00B050"/>
                </a:solidFill>
              </a:rPr>
              <a:t>relaxing</a:t>
            </a:r>
            <a:r>
              <a:rPr lang="en-GB" dirty="0"/>
              <a:t> tension through sensory cues such as adjusting the </a:t>
            </a:r>
            <a:r>
              <a:rPr lang="en-GB" dirty="0">
                <a:solidFill>
                  <a:schemeClr val="accent1"/>
                </a:solidFill>
              </a:rPr>
              <a:t>background music</a:t>
            </a:r>
            <a:r>
              <a:rPr lang="en-GB" dirty="0"/>
              <a:t>. </a:t>
            </a:r>
          </a:p>
          <a:p>
            <a:endParaRPr lang="en-GB" dirty="0"/>
          </a:p>
          <a:p>
            <a:endParaRPr lang="en-GB" dirty="0"/>
          </a:p>
        </p:txBody>
      </p:sp>
      <p:sp>
        <p:nvSpPr>
          <p:cNvPr id="4" name="Slide Number Placeholder 3">
            <a:extLst>
              <a:ext uri="{FF2B5EF4-FFF2-40B4-BE49-F238E27FC236}">
                <a16:creationId xmlns:a16="http://schemas.microsoft.com/office/drawing/2014/main" id="{38C6B23E-C64F-40B8-8C61-DE344510173E}"/>
              </a:ext>
            </a:extLst>
          </p:cNvPr>
          <p:cNvSpPr>
            <a:spLocks noGrp="1"/>
          </p:cNvSpPr>
          <p:nvPr>
            <p:ph type="sldNum" sz="quarter" idx="12"/>
          </p:nvPr>
        </p:nvSpPr>
        <p:spPr/>
        <p:txBody>
          <a:bodyPr/>
          <a:lstStyle/>
          <a:p>
            <a:fld id="{14916389-8DA2-4895-A136-10DC563793AA}" type="slidenum">
              <a:rPr lang="en-US" smtClean="0"/>
              <a:t>43</a:t>
            </a:fld>
            <a:endParaRPr lang="en-US"/>
          </a:p>
        </p:txBody>
      </p:sp>
    </p:spTree>
    <p:extLst>
      <p:ext uri="{BB962C8B-B14F-4D97-AF65-F5344CB8AC3E}">
        <p14:creationId xmlns:p14="http://schemas.microsoft.com/office/powerpoint/2010/main" val="2688144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vignette3.wikia.nocookie.net/left4dead/images/7/7c/Specials_s.jpg/revision/latest?cb=20101024005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304"/>
            <a:ext cx="12192000" cy="44136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59542" y="5239435"/>
            <a:ext cx="10534043" cy="1569660"/>
          </a:xfrm>
          <a:prstGeom prst="rect">
            <a:avLst/>
          </a:prstGeom>
        </p:spPr>
        <p:txBody>
          <a:bodyPr wrap="square">
            <a:spAutoFit/>
          </a:bodyPr>
          <a:lstStyle/>
          <a:p>
            <a:pPr defTabSz="825500" latinLnBrk="1" hangingPunct="0"/>
            <a:r>
              <a:rPr lang="en-GB" sz="3200" dirty="0">
                <a:sym typeface="Gill Sans Light"/>
              </a:rPr>
              <a:t>One of the roles of the AID is to introduce (spawn) Challenging Opponents (Special Infected, above) into the game at times to raise tension</a:t>
            </a:r>
          </a:p>
        </p:txBody>
      </p:sp>
      <p:sp>
        <p:nvSpPr>
          <p:cNvPr id="2" name="Slide Number Placeholder 1">
            <a:extLst>
              <a:ext uri="{FF2B5EF4-FFF2-40B4-BE49-F238E27FC236}">
                <a16:creationId xmlns:a16="http://schemas.microsoft.com/office/drawing/2014/main" id="{41BC56C0-FB92-4BCD-AFDF-427873934769}"/>
              </a:ext>
            </a:extLst>
          </p:cNvPr>
          <p:cNvSpPr>
            <a:spLocks noGrp="1"/>
          </p:cNvSpPr>
          <p:nvPr>
            <p:ph type="sldNum" sz="quarter" idx="12"/>
          </p:nvPr>
        </p:nvSpPr>
        <p:spPr/>
        <p:txBody>
          <a:bodyPr/>
          <a:lstStyle/>
          <a:p>
            <a:fld id="{14916389-8DA2-4895-A136-10DC563793AA}" type="slidenum">
              <a:rPr lang="en-US" smtClean="0"/>
              <a:t>44</a:t>
            </a:fld>
            <a:endParaRPr lang="en-US"/>
          </a:p>
        </p:txBody>
      </p:sp>
    </p:spTree>
    <p:extLst>
      <p:ext uri="{BB962C8B-B14F-4D97-AF65-F5344CB8AC3E}">
        <p14:creationId xmlns:p14="http://schemas.microsoft.com/office/powerpoint/2010/main" val="3886223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4056" y="5108807"/>
            <a:ext cx="9782629" cy="1569660"/>
          </a:xfrm>
          <a:prstGeom prst="rect">
            <a:avLst/>
          </a:prstGeom>
        </p:spPr>
        <p:txBody>
          <a:bodyPr wrap="square">
            <a:spAutoFit/>
          </a:bodyPr>
          <a:lstStyle/>
          <a:p>
            <a:pPr defTabSz="825500" latinLnBrk="1" hangingPunct="0"/>
            <a:r>
              <a:rPr lang="en-GB" sz="3200" dirty="0">
                <a:sym typeface="Gill Sans Light"/>
              </a:rPr>
              <a:t>Another role of the AID is to introduce health, ammo and weapons into the game to lower tension and give players the upper hand</a:t>
            </a:r>
          </a:p>
        </p:txBody>
      </p:sp>
      <p:pic>
        <p:nvPicPr>
          <p:cNvPr id="6" name="Picture 2" descr="http://i.ytimg.com/vi/4SWinf2BmOA/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432" y="159658"/>
            <a:ext cx="8439860" cy="474742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BE128F-1976-4067-887B-8D3998023F0F}"/>
              </a:ext>
            </a:extLst>
          </p:cNvPr>
          <p:cNvSpPr>
            <a:spLocks noGrp="1"/>
          </p:cNvSpPr>
          <p:nvPr>
            <p:ph type="sldNum" sz="quarter" idx="12"/>
          </p:nvPr>
        </p:nvSpPr>
        <p:spPr/>
        <p:txBody>
          <a:bodyPr/>
          <a:lstStyle/>
          <a:p>
            <a:fld id="{14916389-8DA2-4895-A136-10DC563793AA}" type="slidenum">
              <a:rPr lang="en-US" smtClean="0"/>
              <a:t>45</a:t>
            </a:fld>
            <a:endParaRPr lang="en-US"/>
          </a:p>
        </p:txBody>
      </p:sp>
    </p:spTree>
    <p:extLst>
      <p:ext uri="{BB962C8B-B14F-4D97-AF65-F5344CB8AC3E}">
        <p14:creationId xmlns:p14="http://schemas.microsoft.com/office/powerpoint/2010/main" val="1708597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img07.deviantart.net/2421/i/2009/302/8/7/left_4_dead___witch_by_crimsomn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547" y="2400651"/>
            <a:ext cx="5200196" cy="406773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365125"/>
            <a:ext cx="10515600" cy="1325563"/>
          </a:xfrm>
        </p:spPr>
        <p:txBody>
          <a:bodyPr/>
          <a:lstStyle/>
          <a:p>
            <a:r>
              <a:rPr lang="en-GB" dirty="0"/>
              <a:t>Spawning example - Witch</a:t>
            </a:r>
          </a:p>
        </p:txBody>
      </p:sp>
      <p:sp>
        <p:nvSpPr>
          <p:cNvPr id="6" name="Content Placeholder 2"/>
          <p:cNvSpPr>
            <a:spLocks noGrp="1"/>
          </p:cNvSpPr>
          <p:nvPr>
            <p:ph idx="1"/>
          </p:nvPr>
        </p:nvSpPr>
        <p:spPr>
          <a:xfrm>
            <a:off x="838200" y="1825625"/>
            <a:ext cx="5678714" cy="4351338"/>
          </a:xfrm>
        </p:spPr>
        <p:txBody>
          <a:bodyPr>
            <a:normAutofit/>
          </a:bodyPr>
          <a:lstStyle/>
          <a:p>
            <a:r>
              <a:rPr lang="en-GB" dirty="0"/>
              <a:t>The Witch is one of the most feared opponents in L4D</a:t>
            </a:r>
          </a:p>
          <a:p>
            <a:r>
              <a:rPr lang="en-GB" dirty="0"/>
              <a:t>She will spawn into the game sitting on the floor + sobbing</a:t>
            </a:r>
          </a:p>
          <a:p>
            <a:r>
              <a:rPr lang="en-GB" dirty="0"/>
              <a:t>Players have to move very slowly and quietly past to avoid “activating” her </a:t>
            </a:r>
          </a:p>
          <a:p>
            <a:r>
              <a:rPr lang="en-GB" dirty="0"/>
              <a:t>Activating the Witch is a bad idea as she is very fast and deadly</a:t>
            </a:r>
          </a:p>
        </p:txBody>
      </p:sp>
      <p:sp>
        <p:nvSpPr>
          <p:cNvPr id="2" name="Slide Number Placeholder 1">
            <a:extLst>
              <a:ext uri="{FF2B5EF4-FFF2-40B4-BE49-F238E27FC236}">
                <a16:creationId xmlns:a16="http://schemas.microsoft.com/office/drawing/2014/main" id="{2B3EAE0C-E748-44C9-AEE1-071A09749AEE}"/>
              </a:ext>
            </a:extLst>
          </p:cNvPr>
          <p:cNvSpPr>
            <a:spLocks noGrp="1"/>
          </p:cNvSpPr>
          <p:nvPr>
            <p:ph type="sldNum" sz="quarter" idx="12"/>
          </p:nvPr>
        </p:nvSpPr>
        <p:spPr/>
        <p:txBody>
          <a:bodyPr/>
          <a:lstStyle/>
          <a:p>
            <a:fld id="{14916389-8DA2-4895-A136-10DC563793AA}" type="slidenum">
              <a:rPr lang="en-US" smtClean="0"/>
              <a:t>46</a:t>
            </a:fld>
            <a:endParaRPr lang="en-US"/>
          </a:p>
        </p:txBody>
      </p:sp>
    </p:spTree>
    <p:extLst>
      <p:ext uri="{BB962C8B-B14F-4D97-AF65-F5344CB8AC3E}">
        <p14:creationId xmlns:p14="http://schemas.microsoft.com/office/powerpoint/2010/main" val="248943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en-GB" dirty="0"/>
              <a:t>Spawning example - Witch</a:t>
            </a:r>
          </a:p>
        </p:txBody>
      </p:sp>
      <p:sp>
        <p:nvSpPr>
          <p:cNvPr id="6" name="Content Placeholder 2"/>
          <p:cNvSpPr>
            <a:spLocks noGrp="1"/>
          </p:cNvSpPr>
          <p:nvPr>
            <p:ph idx="1"/>
          </p:nvPr>
        </p:nvSpPr>
        <p:spPr>
          <a:xfrm>
            <a:off x="838200" y="1825625"/>
            <a:ext cx="5678714" cy="4351338"/>
          </a:xfrm>
        </p:spPr>
        <p:txBody>
          <a:bodyPr>
            <a:normAutofit/>
          </a:bodyPr>
          <a:lstStyle/>
          <a:p>
            <a:r>
              <a:rPr lang="en-GB" dirty="0"/>
              <a:t>The AID will make sure that the Witch spawns in a quiet area of the map</a:t>
            </a:r>
          </a:p>
          <a:p>
            <a:r>
              <a:rPr lang="en-GB" dirty="0"/>
              <a:t>It will rarely spawn zombies or other infected near the Witch as this would cause chaos and be “unfair”</a:t>
            </a:r>
          </a:p>
          <a:p>
            <a:r>
              <a:rPr lang="en-GB" dirty="0"/>
              <a:t>The Witch therefore represents an opportunity to include a different type of atmosphere and pacing to a level – quiet and tense</a:t>
            </a:r>
          </a:p>
        </p:txBody>
      </p:sp>
      <p:pic>
        <p:nvPicPr>
          <p:cNvPr id="25602" name="Picture 2" descr="https://s-media-cache-ak0.pinimg.com/originals/29/d2/e8/29d2e86ee91764fbfa94d59277c549a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9747" y="740227"/>
            <a:ext cx="3735324" cy="561702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80011A8-3D6E-443C-BA17-68818F9CA56C}"/>
              </a:ext>
            </a:extLst>
          </p:cNvPr>
          <p:cNvSpPr>
            <a:spLocks noGrp="1"/>
          </p:cNvSpPr>
          <p:nvPr>
            <p:ph type="sldNum" sz="quarter" idx="12"/>
          </p:nvPr>
        </p:nvSpPr>
        <p:spPr/>
        <p:txBody>
          <a:bodyPr/>
          <a:lstStyle/>
          <a:p>
            <a:fld id="{14916389-8DA2-4895-A136-10DC563793AA}" type="slidenum">
              <a:rPr lang="en-US" smtClean="0"/>
              <a:t>47</a:t>
            </a:fld>
            <a:endParaRPr lang="en-US"/>
          </a:p>
        </p:txBody>
      </p:sp>
    </p:spTree>
    <p:extLst>
      <p:ext uri="{BB962C8B-B14F-4D97-AF65-F5344CB8AC3E}">
        <p14:creationId xmlns:p14="http://schemas.microsoft.com/office/powerpoint/2010/main" val="2423029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Replayability</a:t>
            </a:r>
            <a:endParaRPr lang="en-GB" dirty="0"/>
          </a:p>
        </p:txBody>
      </p:sp>
      <p:sp>
        <p:nvSpPr>
          <p:cNvPr id="3" name="Content Placeholder 2"/>
          <p:cNvSpPr>
            <a:spLocks noGrp="1"/>
          </p:cNvSpPr>
          <p:nvPr>
            <p:ph idx="1"/>
          </p:nvPr>
        </p:nvSpPr>
        <p:spPr>
          <a:xfrm>
            <a:off x="838199" y="1825625"/>
            <a:ext cx="10802257" cy="4351338"/>
          </a:xfrm>
        </p:spPr>
        <p:txBody>
          <a:bodyPr>
            <a:normAutofit/>
          </a:bodyPr>
          <a:lstStyle/>
          <a:p>
            <a:r>
              <a:rPr lang="en-GB" dirty="0"/>
              <a:t>One of the principle objectives of the AI director is to promote </a:t>
            </a:r>
            <a:r>
              <a:rPr lang="en-GB" dirty="0" err="1">
                <a:solidFill>
                  <a:srgbClr val="0070C0"/>
                </a:solidFill>
              </a:rPr>
              <a:t>replayability</a:t>
            </a:r>
            <a:r>
              <a:rPr lang="en-GB" dirty="0"/>
              <a:t> – essentially keeping the game interesting (and profitable!) even after the player has “completed” the game</a:t>
            </a:r>
          </a:p>
          <a:p>
            <a:endParaRPr lang="en-GB" dirty="0"/>
          </a:p>
          <a:p>
            <a:r>
              <a:rPr lang="en-GB" dirty="0"/>
              <a:t>There are many games, such as Counter Strike, Team Fortress 2, Destiny, </a:t>
            </a:r>
            <a:r>
              <a:rPr lang="en-GB" dirty="0" err="1"/>
              <a:t>Overwatch</a:t>
            </a:r>
            <a:r>
              <a:rPr lang="en-GB" dirty="0"/>
              <a:t>, L4D2 etc. that despite their limited content have thriving online communities playing for thousands of hours </a:t>
            </a:r>
          </a:p>
          <a:p>
            <a:endParaRPr lang="en-GB" dirty="0"/>
          </a:p>
          <a:p>
            <a:r>
              <a:rPr lang="en-GB" dirty="0"/>
              <a:t>One of the roles of the AI director is to replicate this </a:t>
            </a:r>
            <a:r>
              <a:rPr lang="en-GB" dirty="0">
                <a:solidFill>
                  <a:srgbClr val="0070C0"/>
                </a:solidFill>
              </a:rPr>
              <a:t>repayable quality</a:t>
            </a:r>
          </a:p>
        </p:txBody>
      </p:sp>
      <p:sp>
        <p:nvSpPr>
          <p:cNvPr id="4" name="Slide Number Placeholder 3">
            <a:extLst>
              <a:ext uri="{FF2B5EF4-FFF2-40B4-BE49-F238E27FC236}">
                <a16:creationId xmlns:a16="http://schemas.microsoft.com/office/drawing/2014/main" id="{7EF4E3E5-DE71-46C3-AB31-B68AC2E96732}"/>
              </a:ext>
            </a:extLst>
          </p:cNvPr>
          <p:cNvSpPr>
            <a:spLocks noGrp="1"/>
          </p:cNvSpPr>
          <p:nvPr>
            <p:ph type="sldNum" sz="quarter" idx="12"/>
          </p:nvPr>
        </p:nvSpPr>
        <p:spPr/>
        <p:txBody>
          <a:bodyPr/>
          <a:lstStyle/>
          <a:p>
            <a:fld id="{14916389-8DA2-4895-A136-10DC563793AA}" type="slidenum">
              <a:rPr lang="en-US" smtClean="0"/>
              <a:t>48</a:t>
            </a:fld>
            <a:endParaRPr lang="en-US"/>
          </a:p>
        </p:txBody>
      </p:sp>
    </p:spTree>
    <p:extLst>
      <p:ext uri="{BB962C8B-B14F-4D97-AF65-F5344CB8AC3E}">
        <p14:creationId xmlns:p14="http://schemas.microsoft.com/office/powerpoint/2010/main" val="2634041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Replayability</a:t>
            </a:r>
            <a:endParaRPr lang="en-GB" dirty="0"/>
          </a:p>
        </p:txBody>
      </p:sp>
      <p:sp>
        <p:nvSpPr>
          <p:cNvPr id="3" name="Content Placeholder 2"/>
          <p:cNvSpPr>
            <a:spLocks noGrp="1"/>
          </p:cNvSpPr>
          <p:nvPr>
            <p:ph idx="1"/>
          </p:nvPr>
        </p:nvSpPr>
        <p:spPr>
          <a:xfrm>
            <a:off x="838199" y="1825624"/>
            <a:ext cx="10802257" cy="4239615"/>
          </a:xfrm>
        </p:spPr>
        <p:txBody>
          <a:bodyPr>
            <a:noAutofit/>
          </a:bodyPr>
          <a:lstStyle/>
          <a:p>
            <a:pPr lvl="0">
              <a:defRPr sz="1800">
                <a:solidFill>
                  <a:srgbClr val="000000"/>
                </a:solidFill>
              </a:defRPr>
            </a:pPr>
            <a:r>
              <a:rPr lang="en-GB" sz="2600" dirty="0"/>
              <a:t>The argument is that human players are particularly good at </a:t>
            </a:r>
            <a:r>
              <a:rPr lang="en-GB" sz="2600" dirty="0">
                <a:solidFill>
                  <a:srgbClr val="00B050"/>
                </a:solidFill>
              </a:rPr>
              <a:t>recognising patterns</a:t>
            </a:r>
            <a:r>
              <a:rPr lang="en-GB" sz="2600" dirty="0"/>
              <a:t>, and memorizing static “spawn points” allowing them to remember and rehearse a strategy. </a:t>
            </a:r>
          </a:p>
          <a:p>
            <a:pPr lvl="0">
              <a:defRPr sz="1800">
                <a:solidFill>
                  <a:srgbClr val="000000"/>
                </a:solidFill>
              </a:defRPr>
            </a:pPr>
            <a:endParaRPr lang="en-GB" sz="2600" dirty="0"/>
          </a:p>
          <a:p>
            <a:pPr lvl="0">
              <a:defRPr sz="1800">
                <a:solidFill>
                  <a:srgbClr val="000000"/>
                </a:solidFill>
              </a:defRPr>
            </a:pPr>
            <a:r>
              <a:rPr lang="en-GB" sz="2600" dirty="0"/>
              <a:t>This results in an optimum tactic which a player can follow each time, and the </a:t>
            </a:r>
            <a:r>
              <a:rPr lang="en-GB" sz="2600" dirty="0">
                <a:solidFill>
                  <a:schemeClr val="accent2"/>
                </a:solidFill>
              </a:rPr>
              <a:t>exploitation</a:t>
            </a:r>
            <a:r>
              <a:rPr lang="en-GB" sz="2600" dirty="0"/>
              <a:t> of quirks in the scenery, such as locations where a player can shoot but not be shot (a practice commonly known as </a:t>
            </a:r>
            <a:r>
              <a:rPr lang="en-GB" sz="2600" dirty="0">
                <a:solidFill>
                  <a:srgbClr val="C00000"/>
                </a:solidFill>
              </a:rPr>
              <a:t>“</a:t>
            </a:r>
            <a:r>
              <a:rPr lang="en-GB" sz="2600" dirty="0" err="1">
                <a:solidFill>
                  <a:srgbClr val="C00000"/>
                </a:solidFill>
              </a:rPr>
              <a:t>glitching</a:t>
            </a:r>
            <a:r>
              <a:rPr lang="en-GB" sz="2600" dirty="0">
                <a:solidFill>
                  <a:srgbClr val="C00000"/>
                </a:solidFill>
              </a:rPr>
              <a:t>”</a:t>
            </a:r>
            <a:r>
              <a:rPr lang="en-GB" sz="2600" dirty="0"/>
              <a:t>). </a:t>
            </a:r>
          </a:p>
          <a:p>
            <a:pPr lvl="0">
              <a:defRPr sz="1800">
                <a:solidFill>
                  <a:srgbClr val="000000"/>
                </a:solidFill>
              </a:defRPr>
            </a:pPr>
            <a:endParaRPr lang="en-GB" sz="2600" dirty="0"/>
          </a:p>
          <a:p>
            <a:pPr lvl="0">
              <a:defRPr sz="1800">
                <a:solidFill>
                  <a:srgbClr val="000000"/>
                </a:solidFill>
              </a:defRPr>
            </a:pPr>
            <a:r>
              <a:rPr lang="en-GB" sz="2600" dirty="0"/>
              <a:t>There is also an argument that static spawn points reduce player </a:t>
            </a:r>
            <a:r>
              <a:rPr lang="en-GB" sz="2600" dirty="0">
                <a:solidFill>
                  <a:schemeClr val="accent1"/>
                </a:solidFill>
              </a:rPr>
              <a:t>cooperation</a:t>
            </a:r>
            <a:r>
              <a:rPr lang="en-GB" sz="2600" dirty="0"/>
              <a:t>, as each will have learnt their own optimum tactic. </a:t>
            </a:r>
          </a:p>
        </p:txBody>
      </p:sp>
      <p:sp>
        <p:nvSpPr>
          <p:cNvPr id="4" name="Slide Number Placeholder 3">
            <a:extLst>
              <a:ext uri="{FF2B5EF4-FFF2-40B4-BE49-F238E27FC236}">
                <a16:creationId xmlns:a16="http://schemas.microsoft.com/office/drawing/2014/main" id="{04F5C9EC-F4BB-4DEC-80C1-0188AD8B7D73}"/>
              </a:ext>
            </a:extLst>
          </p:cNvPr>
          <p:cNvSpPr>
            <a:spLocks noGrp="1"/>
          </p:cNvSpPr>
          <p:nvPr>
            <p:ph type="sldNum" sz="quarter" idx="12"/>
          </p:nvPr>
        </p:nvSpPr>
        <p:spPr/>
        <p:txBody>
          <a:bodyPr/>
          <a:lstStyle/>
          <a:p>
            <a:fld id="{14916389-8DA2-4895-A136-10DC563793AA}" type="slidenum">
              <a:rPr lang="en-US" smtClean="0"/>
              <a:t>49</a:t>
            </a:fld>
            <a:endParaRPr lang="en-US"/>
          </a:p>
        </p:txBody>
      </p:sp>
    </p:spTree>
    <p:extLst>
      <p:ext uri="{BB962C8B-B14F-4D97-AF65-F5344CB8AC3E}">
        <p14:creationId xmlns:p14="http://schemas.microsoft.com/office/powerpoint/2010/main" val="243958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Today’s Lecture</a:t>
            </a:r>
            <a:endParaRPr lang="en-US" dirty="0"/>
          </a:p>
        </p:txBody>
      </p:sp>
      <p:sp>
        <p:nvSpPr>
          <p:cNvPr id="3" name="Content Placeholder 2"/>
          <p:cNvSpPr>
            <a:spLocks noGrp="1"/>
          </p:cNvSpPr>
          <p:nvPr>
            <p:ph idx="1"/>
          </p:nvPr>
        </p:nvSpPr>
        <p:spPr>
          <a:xfrm>
            <a:off x="838200" y="2341563"/>
            <a:ext cx="10515600" cy="4351338"/>
          </a:xfrm>
        </p:spPr>
        <p:txBody>
          <a:bodyPr/>
          <a:lstStyle/>
          <a:p>
            <a:r>
              <a:rPr lang="en-GB" dirty="0"/>
              <a:t>The AI as an Opponent</a:t>
            </a:r>
          </a:p>
          <a:p>
            <a:r>
              <a:rPr lang="en-GB" dirty="0"/>
              <a:t>The AI as a Team Mate</a:t>
            </a:r>
          </a:p>
          <a:p>
            <a:r>
              <a:rPr lang="en-GB" dirty="0"/>
              <a:t>The AI as a Director</a:t>
            </a:r>
          </a:p>
          <a:p>
            <a:r>
              <a:rPr lang="en-GB" dirty="0"/>
              <a:t>The AI as Scenery</a:t>
            </a:r>
          </a:p>
          <a:p>
            <a:r>
              <a:rPr lang="en-GB" dirty="0"/>
              <a:t>The AI as Architect</a:t>
            </a:r>
            <a:endParaRPr lang="en-US" dirty="0"/>
          </a:p>
        </p:txBody>
      </p:sp>
      <p:pic>
        <p:nvPicPr>
          <p:cNvPr id="4" name="helpRobot.png"/>
          <p:cNvPicPr/>
          <p:nvPr/>
        </p:nvPicPr>
        <p:blipFill>
          <a:blip r:embed="rId2">
            <a:extLst/>
          </a:blip>
          <a:srcRect l="5602" t="5004" b="5004"/>
          <a:stretch>
            <a:fillRect/>
          </a:stretch>
        </p:blipFill>
        <p:spPr>
          <a:xfrm>
            <a:off x="6096000" y="2341563"/>
            <a:ext cx="5470531" cy="3835400"/>
          </a:xfrm>
          <a:prstGeom prst="rect">
            <a:avLst/>
          </a:prstGeom>
          <a:ln w="12700">
            <a:miter lim="400000"/>
          </a:ln>
        </p:spPr>
      </p:pic>
      <p:sp>
        <p:nvSpPr>
          <p:cNvPr id="5" name="Slide Number Placeholder 4">
            <a:extLst>
              <a:ext uri="{FF2B5EF4-FFF2-40B4-BE49-F238E27FC236}">
                <a16:creationId xmlns:a16="http://schemas.microsoft.com/office/drawing/2014/main" id="{EAA1E89D-8661-49D6-B349-4ED6F640168F}"/>
              </a:ext>
            </a:extLst>
          </p:cNvPr>
          <p:cNvSpPr>
            <a:spLocks noGrp="1"/>
          </p:cNvSpPr>
          <p:nvPr>
            <p:ph type="sldNum" sz="quarter" idx="12"/>
          </p:nvPr>
        </p:nvSpPr>
        <p:spPr/>
        <p:txBody>
          <a:bodyPr/>
          <a:lstStyle/>
          <a:p>
            <a:fld id="{14916389-8DA2-4895-A136-10DC563793AA}" type="slidenum">
              <a:rPr lang="en-US" smtClean="0"/>
              <a:t>5</a:t>
            </a:fld>
            <a:endParaRPr lang="en-US"/>
          </a:p>
        </p:txBody>
      </p:sp>
    </p:spTree>
    <p:extLst>
      <p:ext uri="{BB962C8B-B14F-4D97-AF65-F5344CB8AC3E}">
        <p14:creationId xmlns:p14="http://schemas.microsoft.com/office/powerpoint/2010/main" val="3446961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Structured Unpredictability</a:t>
            </a:r>
          </a:p>
        </p:txBody>
      </p:sp>
      <p:sp>
        <p:nvSpPr>
          <p:cNvPr id="3" name="Content Placeholder 2"/>
          <p:cNvSpPr>
            <a:spLocks noGrp="1"/>
          </p:cNvSpPr>
          <p:nvPr>
            <p:ph idx="1"/>
          </p:nvPr>
        </p:nvSpPr>
        <p:spPr/>
        <p:txBody>
          <a:bodyPr/>
          <a:lstStyle/>
          <a:p>
            <a:r>
              <a:rPr lang="en-GB" dirty="0"/>
              <a:t>One approach to overcome these problems is through </a:t>
            </a:r>
            <a:r>
              <a:rPr lang="en-GB" dirty="0">
                <a:solidFill>
                  <a:schemeClr val="accent6"/>
                </a:solidFill>
              </a:rPr>
              <a:t>“Structured Unpredictability”</a:t>
            </a:r>
            <a:r>
              <a:rPr lang="en-GB" dirty="0"/>
              <a:t>, a concept promoted by Valve.</a:t>
            </a:r>
          </a:p>
          <a:p>
            <a:endParaRPr lang="en-GB" dirty="0"/>
          </a:p>
          <a:p>
            <a:r>
              <a:rPr lang="en-GB" dirty="0"/>
              <a:t>Structured unpredictability is described as being neither totally random, nor deterministically uniform</a:t>
            </a:r>
          </a:p>
          <a:p>
            <a:endParaRPr lang="en-GB" dirty="0"/>
          </a:p>
          <a:p>
            <a:r>
              <a:rPr lang="en-GB" dirty="0"/>
              <a:t>It involves creating the </a:t>
            </a:r>
            <a:r>
              <a:rPr lang="en-GB" dirty="0">
                <a:solidFill>
                  <a:schemeClr val="accent5"/>
                </a:solidFill>
              </a:rPr>
              <a:t>illusion of random encounters </a:t>
            </a:r>
            <a:r>
              <a:rPr lang="en-GB" dirty="0"/>
              <a:t>while still keeping the game within predefined parameters, ensuring it is neither </a:t>
            </a:r>
            <a:r>
              <a:rPr lang="en-GB" dirty="0">
                <a:solidFill>
                  <a:srgbClr val="C00000"/>
                </a:solidFill>
              </a:rPr>
              <a:t>too intense </a:t>
            </a:r>
            <a:r>
              <a:rPr lang="en-GB" dirty="0"/>
              <a:t>or </a:t>
            </a:r>
            <a:r>
              <a:rPr lang="en-GB" dirty="0">
                <a:solidFill>
                  <a:schemeClr val="bg1">
                    <a:lumMod val="65000"/>
                  </a:schemeClr>
                </a:solidFill>
              </a:rPr>
              <a:t>dull</a:t>
            </a:r>
          </a:p>
        </p:txBody>
      </p:sp>
      <p:sp>
        <p:nvSpPr>
          <p:cNvPr id="4" name="Slide Number Placeholder 3">
            <a:extLst>
              <a:ext uri="{FF2B5EF4-FFF2-40B4-BE49-F238E27FC236}">
                <a16:creationId xmlns:a16="http://schemas.microsoft.com/office/drawing/2014/main" id="{4B5C4064-AB77-405F-9479-DFC3D0A65094}"/>
              </a:ext>
            </a:extLst>
          </p:cNvPr>
          <p:cNvSpPr>
            <a:spLocks noGrp="1"/>
          </p:cNvSpPr>
          <p:nvPr>
            <p:ph type="sldNum" sz="quarter" idx="12"/>
          </p:nvPr>
        </p:nvSpPr>
        <p:spPr/>
        <p:txBody>
          <a:bodyPr/>
          <a:lstStyle/>
          <a:p>
            <a:fld id="{14916389-8DA2-4895-A136-10DC563793AA}" type="slidenum">
              <a:rPr lang="en-US" smtClean="0"/>
              <a:t>50</a:t>
            </a:fld>
            <a:endParaRPr lang="en-US"/>
          </a:p>
        </p:txBody>
      </p:sp>
    </p:spTree>
    <p:extLst>
      <p:ext uri="{BB962C8B-B14F-4D97-AF65-F5344CB8AC3E}">
        <p14:creationId xmlns:p14="http://schemas.microsoft.com/office/powerpoint/2010/main" val="4289981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Placement Shuffling</a:t>
            </a:r>
          </a:p>
        </p:txBody>
      </p:sp>
      <p:sp>
        <p:nvSpPr>
          <p:cNvPr id="3" name="Content Placeholder 2"/>
          <p:cNvSpPr>
            <a:spLocks noGrp="1"/>
          </p:cNvSpPr>
          <p:nvPr>
            <p:ph idx="1"/>
          </p:nvPr>
        </p:nvSpPr>
        <p:spPr>
          <a:xfrm>
            <a:off x="838200" y="1825625"/>
            <a:ext cx="10515600" cy="3543329"/>
          </a:xfrm>
        </p:spPr>
        <p:txBody>
          <a:bodyPr>
            <a:normAutofit fontScale="92500" lnSpcReduction="10000"/>
          </a:bodyPr>
          <a:lstStyle/>
          <a:p>
            <a:r>
              <a:rPr lang="en-GB" sz="2400" dirty="0"/>
              <a:t>A more simplified approach to NPC placement typically used with challenging boss </a:t>
            </a:r>
            <a:r>
              <a:rPr lang="en-GB" sz="2400" dirty="0">
                <a:solidFill>
                  <a:srgbClr val="C00000"/>
                </a:solidFill>
              </a:rPr>
              <a:t>(“special infected”) </a:t>
            </a:r>
            <a:r>
              <a:rPr lang="en-GB" sz="2400" dirty="0"/>
              <a:t>opponents. </a:t>
            </a:r>
          </a:p>
          <a:p>
            <a:endParaRPr lang="en-GB" sz="2400" dirty="0"/>
          </a:p>
          <a:p>
            <a:r>
              <a:rPr lang="en-GB" sz="2400" dirty="0"/>
              <a:t>Divide the </a:t>
            </a:r>
            <a:r>
              <a:rPr lang="en-GB" sz="2400" dirty="0">
                <a:solidFill>
                  <a:schemeClr val="accent1"/>
                </a:solidFill>
              </a:rPr>
              <a:t>length of the path </a:t>
            </a:r>
            <a:r>
              <a:rPr lang="en-GB" sz="2400" dirty="0"/>
              <a:t>that the player must travel (from start to end) by the </a:t>
            </a:r>
            <a:r>
              <a:rPr lang="en-GB" sz="2400" dirty="0">
                <a:solidFill>
                  <a:srgbClr val="00B050"/>
                </a:solidFill>
              </a:rPr>
              <a:t>number of engagement </a:t>
            </a:r>
            <a:r>
              <a:rPr lang="en-GB" sz="2400" dirty="0"/>
              <a:t>events (combat) you wish the player to have. </a:t>
            </a:r>
          </a:p>
          <a:p>
            <a:endParaRPr lang="en-GB" sz="2400" dirty="0"/>
          </a:p>
          <a:p>
            <a:r>
              <a:rPr lang="en-GB" sz="2400" dirty="0"/>
              <a:t>This new value represents a spawn location (+ or - a random range) along the route.</a:t>
            </a:r>
          </a:p>
          <a:p>
            <a:endParaRPr lang="en-GB" sz="2400" dirty="0"/>
          </a:p>
          <a:p>
            <a:r>
              <a:rPr lang="en-GB" sz="2400" dirty="0"/>
              <a:t>Take a number of opponent types you wish to spawn and a null type, where nothing will be spawned, shuffle and deal, reshuffling if a repeat is dealt. </a:t>
            </a:r>
          </a:p>
          <a:p>
            <a:endParaRPr lang="en-GB" dirty="0"/>
          </a:p>
        </p:txBody>
      </p:sp>
      <p:pic>
        <p:nvPicPr>
          <p:cNvPr id="12" name="Picture 11"/>
          <p:cNvPicPr>
            <a:picLocks noChangeAspect="1"/>
          </p:cNvPicPr>
          <p:nvPr/>
        </p:nvPicPr>
        <p:blipFill>
          <a:blip r:embed="rId2"/>
          <a:stretch>
            <a:fillRect/>
          </a:stretch>
        </p:blipFill>
        <p:spPr>
          <a:xfrm>
            <a:off x="304800" y="5710020"/>
            <a:ext cx="11495315" cy="735391"/>
          </a:xfrm>
          <a:prstGeom prst="rect">
            <a:avLst/>
          </a:prstGeom>
        </p:spPr>
      </p:pic>
      <p:sp>
        <p:nvSpPr>
          <p:cNvPr id="4" name="Slide Number Placeholder 3">
            <a:extLst>
              <a:ext uri="{FF2B5EF4-FFF2-40B4-BE49-F238E27FC236}">
                <a16:creationId xmlns:a16="http://schemas.microsoft.com/office/drawing/2014/main" id="{2651AEA1-EE57-4FD7-9EE5-41284CE1F20E}"/>
              </a:ext>
            </a:extLst>
          </p:cNvPr>
          <p:cNvSpPr>
            <a:spLocks noGrp="1"/>
          </p:cNvSpPr>
          <p:nvPr>
            <p:ph type="sldNum" sz="quarter" idx="12"/>
          </p:nvPr>
        </p:nvSpPr>
        <p:spPr/>
        <p:txBody>
          <a:bodyPr/>
          <a:lstStyle/>
          <a:p>
            <a:fld id="{14916389-8DA2-4895-A136-10DC563793AA}" type="slidenum">
              <a:rPr lang="en-US" smtClean="0"/>
              <a:t>51</a:t>
            </a:fld>
            <a:endParaRPr lang="en-US"/>
          </a:p>
        </p:txBody>
      </p:sp>
    </p:spTree>
    <p:extLst>
      <p:ext uri="{BB962C8B-B14F-4D97-AF65-F5344CB8AC3E}">
        <p14:creationId xmlns:p14="http://schemas.microsoft.com/office/powerpoint/2010/main" val="3922950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 Stages of Gameplay</a:t>
            </a:r>
          </a:p>
        </p:txBody>
      </p:sp>
      <p:sp>
        <p:nvSpPr>
          <p:cNvPr id="3" name="Content Placeholder 2"/>
          <p:cNvSpPr>
            <a:spLocks noGrp="1"/>
          </p:cNvSpPr>
          <p:nvPr>
            <p:ph idx="1"/>
          </p:nvPr>
        </p:nvSpPr>
        <p:spPr/>
        <p:txBody>
          <a:bodyPr>
            <a:noAutofit/>
          </a:bodyPr>
          <a:lstStyle/>
          <a:p>
            <a:pPr marL="515619" lvl="0" indent="-515619" defTabSz="577850">
              <a:spcBef>
                <a:spcPts val="4500"/>
              </a:spcBef>
              <a:defRPr sz="1800">
                <a:solidFill>
                  <a:srgbClr val="000000"/>
                </a:solidFill>
              </a:defRPr>
            </a:pPr>
            <a:r>
              <a:rPr lang="en-GB" sz="2200" b="1" dirty="0">
                <a:solidFill>
                  <a:schemeClr val="accent1"/>
                </a:solidFill>
              </a:rPr>
              <a:t>Build-up</a:t>
            </a:r>
            <a:r>
              <a:rPr lang="en-GB" sz="2200" dirty="0">
                <a:solidFill>
                  <a:schemeClr val="accent1"/>
                </a:solidFill>
              </a:rPr>
              <a:t>:</a:t>
            </a:r>
            <a:r>
              <a:rPr lang="en-GB" sz="2200" dirty="0"/>
              <a:t> A full-threat population is generated and increased until the survivors max emotional intensity has been reached. </a:t>
            </a:r>
          </a:p>
          <a:p>
            <a:pPr marL="515619" lvl="0" indent="-515619" defTabSz="577850">
              <a:spcBef>
                <a:spcPts val="4500"/>
              </a:spcBef>
              <a:defRPr sz="1800">
                <a:solidFill>
                  <a:srgbClr val="000000"/>
                </a:solidFill>
              </a:defRPr>
            </a:pPr>
            <a:r>
              <a:rPr lang="en-GB" sz="2200" b="1" dirty="0">
                <a:solidFill>
                  <a:schemeClr val="accent6"/>
                </a:solidFill>
              </a:rPr>
              <a:t>Sustain</a:t>
            </a:r>
            <a:r>
              <a:rPr lang="en-GB" sz="2200" dirty="0">
                <a:solidFill>
                  <a:schemeClr val="accent6"/>
                </a:solidFill>
              </a:rPr>
              <a:t>: </a:t>
            </a:r>
            <a:r>
              <a:rPr lang="en-GB" sz="2200" dirty="0"/>
              <a:t>The threat is sustained for a number of seconds after the </a:t>
            </a:r>
            <a:r>
              <a:rPr lang="en-GB" sz="2200" dirty="0" err="1"/>
              <a:t>the</a:t>
            </a:r>
            <a:r>
              <a:rPr lang="en-GB" sz="2200" dirty="0"/>
              <a:t> threshold has been achieved. </a:t>
            </a:r>
          </a:p>
          <a:p>
            <a:pPr marL="515619" lvl="0" indent="-515619" defTabSz="577850">
              <a:spcBef>
                <a:spcPts val="4500"/>
              </a:spcBef>
              <a:defRPr sz="1800">
                <a:solidFill>
                  <a:srgbClr val="000000"/>
                </a:solidFill>
              </a:defRPr>
            </a:pPr>
            <a:r>
              <a:rPr lang="en-GB" sz="2200" b="1" dirty="0">
                <a:solidFill>
                  <a:schemeClr val="accent2"/>
                </a:solidFill>
              </a:rPr>
              <a:t>Fade</a:t>
            </a:r>
            <a:r>
              <a:rPr lang="en-GB" sz="2200" dirty="0">
                <a:solidFill>
                  <a:schemeClr val="accent2"/>
                </a:solidFill>
              </a:rPr>
              <a:t>: </a:t>
            </a:r>
            <a:r>
              <a:rPr lang="en-GB" sz="2200" dirty="0"/>
              <a:t>Switch to a minimal threat population, and maintain until intensity has reduced out of peak range. This phase allows the current combat engagement to conclude without using all of the time allocated to the relax period. </a:t>
            </a:r>
          </a:p>
          <a:p>
            <a:pPr marL="515619" lvl="0" indent="-515619" defTabSz="577850">
              <a:spcBef>
                <a:spcPts val="4500"/>
              </a:spcBef>
              <a:defRPr sz="1800">
                <a:solidFill>
                  <a:srgbClr val="000000"/>
                </a:solidFill>
              </a:defRPr>
            </a:pPr>
            <a:r>
              <a:rPr lang="en-GB" sz="2200" b="1" dirty="0">
                <a:solidFill>
                  <a:srgbClr val="7030A0"/>
                </a:solidFill>
              </a:rPr>
              <a:t>Relax</a:t>
            </a:r>
            <a:r>
              <a:rPr lang="en-GB" sz="2200" dirty="0">
                <a:solidFill>
                  <a:srgbClr val="7030A0"/>
                </a:solidFill>
              </a:rPr>
              <a:t>: </a:t>
            </a:r>
            <a:r>
              <a:rPr lang="en-GB" sz="2200" dirty="0"/>
              <a:t>Maintain a minimal threat population for a set time period, or until the survivors have reached a specific location.</a:t>
            </a:r>
          </a:p>
        </p:txBody>
      </p:sp>
      <p:sp>
        <p:nvSpPr>
          <p:cNvPr id="4" name="Slide Number Placeholder 3">
            <a:extLst>
              <a:ext uri="{FF2B5EF4-FFF2-40B4-BE49-F238E27FC236}">
                <a16:creationId xmlns:a16="http://schemas.microsoft.com/office/drawing/2014/main" id="{7963CEE1-38E2-4F73-A40C-ADE596DA3D68}"/>
              </a:ext>
            </a:extLst>
          </p:cNvPr>
          <p:cNvSpPr>
            <a:spLocks noGrp="1"/>
          </p:cNvSpPr>
          <p:nvPr>
            <p:ph type="sldNum" sz="quarter" idx="12"/>
          </p:nvPr>
        </p:nvSpPr>
        <p:spPr/>
        <p:txBody>
          <a:bodyPr/>
          <a:lstStyle/>
          <a:p>
            <a:fld id="{14916389-8DA2-4895-A136-10DC563793AA}" type="slidenum">
              <a:rPr lang="en-US" smtClean="0"/>
              <a:t>52</a:t>
            </a:fld>
            <a:endParaRPr lang="en-US"/>
          </a:p>
        </p:txBody>
      </p:sp>
    </p:spTree>
    <p:extLst>
      <p:ext uri="{BB962C8B-B14F-4D97-AF65-F5344CB8AC3E}">
        <p14:creationId xmlns:p14="http://schemas.microsoft.com/office/powerpoint/2010/main" val="4011113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Dynamic Game Pacing (DGP)</a:t>
            </a:r>
          </a:p>
        </p:txBody>
      </p:sp>
      <p:sp>
        <p:nvSpPr>
          <p:cNvPr id="5" name="Content Placeholder 2"/>
          <p:cNvSpPr txBox="1">
            <a:spLocks/>
          </p:cNvSpPr>
          <p:nvPr/>
        </p:nvSpPr>
        <p:spPr>
          <a:xfrm>
            <a:off x="976086" y="18764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During the development of L4D the design team was inspired by </a:t>
            </a:r>
            <a:r>
              <a:rPr lang="en-GB" dirty="0">
                <a:solidFill>
                  <a:schemeClr val="accent6"/>
                </a:solidFill>
              </a:rPr>
              <a:t>player vs player gameplay</a:t>
            </a:r>
            <a:r>
              <a:rPr lang="en-GB" dirty="0"/>
              <a:t>, specifically within Counterstrike</a:t>
            </a:r>
          </a:p>
          <a:p>
            <a:endParaRPr lang="en-GB" dirty="0"/>
          </a:p>
          <a:p>
            <a:r>
              <a:rPr lang="en-GB" dirty="0"/>
              <a:t>They noted that the natural gameplay was </a:t>
            </a:r>
            <a:r>
              <a:rPr lang="en-GB" dirty="0">
                <a:solidFill>
                  <a:schemeClr val="accent1"/>
                </a:solidFill>
              </a:rPr>
              <a:t>spiky</a:t>
            </a:r>
            <a:r>
              <a:rPr lang="en-GB" dirty="0"/>
              <a:t>, where </a:t>
            </a:r>
            <a:r>
              <a:rPr lang="en-GB" dirty="0">
                <a:solidFill>
                  <a:schemeClr val="accent2"/>
                </a:solidFill>
              </a:rPr>
              <a:t>quiet tension </a:t>
            </a:r>
            <a:r>
              <a:rPr lang="en-GB" dirty="0"/>
              <a:t>would be punctuated by</a:t>
            </a:r>
            <a:r>
              <a:rPr lang="en-GB" dirty="0">
                <a:solidFill>
                  <a:srgbClr val="C00000"/>
                </a:solidFill>
              </a:rPr>
              <a:t> intense combat</a:t>
            </a:r>
          </a:p>
          <a:p>
            <a:endParaRPr lang="en-GB" dirty="0">
              <a:solidFill>
                <a:srgbClr val="C00000"/>
              </a:solidFill>
            </a:endParaRPr>
          </a:p>
          <a:p>
            <a:r>
              <a:rPr lang="en-GB" dirty="0"/>
              <a:t>They noted that while long periods of inactivity could </a:t>
            </a:r>
            <a:r>
              <a:rPr lang="en-GB" dirty="0">
                <a:solidFill>
                  <a:schemeClr val="accent6"/>
                </a:solidFill>
              </a:rPr>
              <a:t>bore the player</a:t>
            </a:r>
            <a:r>
              <a:rPr lang="en-GB" dirty="0"/>
              <a:t>, uninterrupted combat was fatiguing</a:t>
            </a:r>
          </a:p>
          <a:p>
            <a:endParaRPr lang="en-GB" dirty="0"/>
          </a:p>
          <a:p>
            <a:r>
              <a:rPr lang="en-GB" dirty="0"/>
              <a:t>However, </a:t>
            </a:r>
            <a:r>
              <a:rPr lang="en-GB" dirty="0">
                <a:solidFill>
                  <a:schemeClr val="accent5"/>
                </a:solidFill>
              </a:rPr>
              <a:t>unpredictable spikes</a:t>
            </a:r>
            <a:r>
              <a:rPr lang="en-GB" dirty="0"/>
              <a:t> in the intensity of the game kept things interesting, and ensured the player had a different experience each time (despite it often taking place on the same map)</a:t>
            </a:r>
          </a:p>
        </p:txBody>
      </p:sp>
      <p:sp>
        <p:nvSpPr>
          <p:cNvPr id="3" name="Slide Number Placeholder 2">
            <a:extLst>
              <a:ext uri="{FF2B5EF4-FFF2-40B4-BE49-F238E27FC236}">
                <a16:creationId xmlns:a16="http://schemas.microsoft.com/office/drawing/2014/main" id="{E7C8CF81-7CF4-456D-91ED-C7936457DFA3}"/>
              </a:ext>
            </a:extLst>
          </p:cNvPr>
          <p:cNvSpPr>
            <a:spLocks noGrp="1"/>
          </p:cNvSpPr>
          <p:nvPr>
            <p:ph type="sldNum" sz="quarter" idx="12"/>
          </p:nvPr>
        </p:nvSpPr>
        <p:spPr/>
        <p:txBody>
          <a:bodyPr/>
          <a:lstStyle/>
          <a:p>
            <a:fld id="{14916389-8DA2-4895-A136-10DC563793AA}" type="slidenum">
              <a:rPr lang="en-US" smtClean="0"/>
              <a:t>53</a:t>
            </a:fld>
            <a:endParaRPr lang="en-US"/>
          </a:p>
        </p:txBody>
      </p:sp>
    </p:spTree>
    <p:extLst>
      <p:ext uri="{BB962C8B-B14F-4D97-AF65-F5344CB8AC3E}">
        <p14:creationId xmlns:p14="http://schemas.microsoft.com/office/powerpoint/2010/main" val="2568349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DGP Algorithm</a:t>
            </a:r>
          </a:p>
        </p:txBody>
      </p:sp>
      <p:sp>
        <p:nvSpPr>
          <p:cNvPr id="5" name="Content Placeholder 2"/>
          <p:cNvSpPr txBox="1">
            <a:spLocks/>
          </p:cNvSpPr>
          <p:nvPr/>
        </p:nvSpPr>
        <p:spPr>
          <a:xfrm>
            <a:off x="976086" y="1876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Estimate the </a:t>
            </a:r>
            <a:r>
              <a:rPr lang="en-GB" dirty="0">
                <a:solidFill>
                  <a:schemeClr val="accent6"/>
                </a:solidFill>
              </a:rPr>
              <a:t>emotional intensity </a:t>
            </a:r>
            <a:r>
              <a:rPr lang="en-GB" dirty="0"/>
              <a:t>of each player</a:t>
            </a:r>
          </a:p>
          <a:p>
            <a:pPr marL="514350" indent="-514350">
              <a:buFont typeface="+mj-lt"/>
              <a:buAutoNum type="arabicPeriod"/>
            </a:pPr>
            <a:endParaRPr lang="en-GB" dirty="0"/>
          </a:p>
          <a:p>
            <a:pPr marL="514350" indent="-514350">
              <a:buFont typeface="+mj-lt"/>
              <a:buAutoNum type="arabicPeriod"/>
            </a:pPr>
            <a:r>
              <a:rPr lang="en-GB" dirty="0"/>
              <a:t>Track the </a:t>
            </a:r>
            <a:r>
              <a:rPr lang="en-GB" dirty="0">
                <a:solidFill>
                  <a:srgbClr val="C00000"/>
                </a:solidFill>
              </a:rPr>
              <a:t>max intensity</a:t>
            </a:r>
            <a:r>
              <a:rPr lang="en-GB" dirty="0"/>
              <a:t> of each player</a:t>
            </a:r>
          </a:p>
          <a:p>
            <a:pPr marL="514350" indent="-514350">
              <a:buFont typeface="+mj-lt"/>
              <a:buAutoNum type="arabicPeriod"/>
            </a:pPr>
            <a:endParaRPr lang="en-GB" dirty="0"/>
          </a:p>
          <a:p>
            <a:pPr marL="514350" indent="-514350">
              <a:buFont typeface="+mj-lt"/>
              <a:buAutoNum type="arabicPeriod"/>
            </a:pPr>
            <a:r>
              <a:rPr lang="en-GB" dirty="0"/>
              <a:t>If intensity exceeds the max intensity, </a:t>
            </a:r>
            <a:r>
              <a:rPr lang="en-GB" dirty="0">
                <a:solidFill>
                  <a:schemeClr val="accent5"/>
                </a:solidFill>
              </a:rPr>
              <a:t>remove threats</a:t>
            </a:r>
          </a:p>
          <a:p>
            <a:pPr marL="514350" indent="-514350">
              <a:buFont typeface="+mj-lt"/>
              <a:buAutoNum type="arabicPeriod"/>
            </a:pPr>
            <a:endParaRPr lang="en-GB" dirty="0"/>
          </a:p>
          <a:p>
            <a:pPr marL="514350" indent="-514350">
              <a:buFont typeface="+mj-lt"/>
              <a:buAutoNum type="arabicPeriod"/>
            </a:pPr>
            <a:r>
              <a:rPr lang="en-GB" dirty="0"/>
              <a:t>Otherwise create an “interesting” population of </a:t>
            </a:r>
            <a:r>
              <a:rPr lang="en-GB" dirty="0">
                <a:solidFill>
                  <a:srgbClr val="C00000"/>
                </a:solidFill>
              </a:rPr>
              <a:t>threats</a:t>
            </a:r>
          </a:p>
        </p:txBody>
      </p:sp>
      <p:sp>
        <p:nvSpPr>
          <p:cNvPr id="3" name="Slide Number Placeholder 2">
            <a:extLst>
              <a:ext uri="{FF2B5EF4-FFF2-40B4-BE49-F238E27FC236}">
                <a16:creationId xmlns:a16="http://schemas.microsoft.com/office/drawing/2014/main" id="{6B5F8AE5-8929-4E9E-94E8-5CD3CD55E4CD}"/>
              </a:ext>
            </a:extLst>
          </p:cNvPr>
          <p:cNvSpPr>
            <a:spLocks noGrp="1"/>
          </p:cNvSpPr>
          <p:nvPr>
            <p:ph type="sldNum" sz="quarter" idx="12"/>
          </p:nvPr>
        </p:nvSpPr>
        <p:spPr/>
        <p:txBody>
          <a:bodyPr/>
          <a:lstStyle/>
          <a:p>
            <a:fld id="{14916389-8DA2-4895-A136-10DC563793AA}" type="slidenum">
              <a:rPr lang="en-US" smtClean="0"/>
              <a:t>54</a:t>
            </a:fld>
            <a:endParaRPr lang="en-US"/>
          </a:p>
        </p:txBody>
      </p:sp>
    </p:spTree>
    <p:extLst>
      <p:ext uri="{BB962C8B-B14F-4D97-AF65-F5344CB8AC3E}">
        <p14:creationId xmlns:p14="http://schemas.microsoft.com/office/powerpoint/2010/main" val="1210249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6247" y="2533228"/>
            <a:ext cx="9322001" cy="1569660"/>
          </a:xfrm>
          <a:prstGeom prst="rect">
            <a:avLst/>
          </a:prstGeom>
          <a:solidFill>
            <a:srgbClr val="4A76BE"/>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4800" dirty="0"/>
              <a:t>How would we track the “emotional intensity” of a player’s experience?</a:t>
            </a:r>
          </a:p>
        </p:txBody>
      </p:sp>
      <p:sp>
        <p:nvSpPr>
          <p:cNvPr id="5" name="Title 1"/>
          <p:cNvSpPr>
            <a:spLocks noGrp="1"/>
          </p:cNvSpPr>
          <p:nvPr>
            <p:ph type="title"/>
          </p:nvPr>
        </p:nvSpPr>
        <p:spPr>
          <a:xfrm>
            <a:off x="838200" y="365125"/>
            <a:ext cx="10515600" cy="1325563"/>
          </a:xfrm>
        </p:spPr>
        <p:txBody>
          <a:bodyPr/>
          <a:lstStyle/>
          <a:p>
            <a:r>
              <a:rPr lang="en-GB" dirty="0"/>
              <a:t>Talking Point</a:t>
            </a:r>
          </a:p>
        </p:txBody>
      </p:sp>
      <p:sp>
        <p:nvSpPr>
          <p:cNvPr id="6" name="5-Point Star 5"/>
          <p:cNvSpPr/>
          <p:nvPr/>
        </p:nvSpPr>
        <p:spPr>
          <a:xfrm>
            <a:off x="11128248" y="5879592"/>
            <a:ext cx="768096" cy="67665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9C9ACD7-00FD-4CA6-B049-E8EC3CD50AFC}"/>
              </a:ext>
            </a:extLst>
          </p:cNvPr>
          <p:cNvSpPr>
            <a:spLocks noGrp="1"/>
          </p:cNvSpPr>
          <p:nvPr>
            <p:ph type="sldNum" sz="quarter" idx="12"/>
          </p:nvPr>
        </p:nvSpPr>
        <p:spPr/>
        <p:txBody>
          <a:bodyPr/>
          <a:lstStyle/>
          <a:p>
            <a:fld id="{14916389-8DA2-4895-A136-10DC563793AA}" type="slidenum">
              <a:rPr lang="en-US" smtClean="0"/>
              <a:t>55</a:t>
            </a:fld>
            <a:endParaRPr lang="en-US"/>
          </a:p>
        </p:txBody>
      </p:sp>
    </p:spTree>
    <p:extLst>
      <p:ext uri="{BB962C8B-B14F-4D97-AF65-F5344CB8AC3E}">
        <p14:creationId xmlns:p14="http://schemas.microsoft.com/office/powerpoint/2010/main" val="1970439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Players</a:t>
            </a:r>
          </a:p>
        </p:txBody>
      </p:sp>
      <p:sp>
        <p:nvSpPr>
          <p:cNvPr id="5" name="Content Placeholder 2"/>
          <p:cNvSpPr txBox="1">
            <a:spLocks/>
          </p:cNvSpPr>
          <p:nvPr/>
        </p:nvSpPr>
        <p:spPr>
          <a:xfrm>
            <a:off x="976087" y="1876425"/>
            <a:ext cx="6048828"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How erratic are they looking around?</a:t>
            </a:r>
          </a:p>
          <a:p>
            <a:pPr marL="514350" indent="-514350">
              <a:buFont typeface="+mj-lt"/>
              <a:buAutoNum type="arabicPeriod"/>
            </a:pPr>
            <a:endParaRPr lang="en-GB" dirty="0"/>
          </a:p>
          <a:p>
            <a:pPr marL="514350" indent="-514350">
              <a:buFont typeface="+mj-lt"/>
              <a:buAutoNum type="arabicPeriod"/>
            </a:pPr>
            <a:r>
              <a:rPr lang="en-GB" dirty="0"/>
              <a:t>Are they firing their weapon erratically?</a:t>
            </a:r>
          </a:p>
          <a:p>
            <a:pPr marL="514350" indent="-514350">
              <a:buFont typeface="+mj-lt"/>
              <a:buAutoNum type="arabicPeriod"/>
            </a:pPr>
            <a:endParaRPr lang="en-GB" dirty="0"/>
          </a:p>
          <a:p>
            <a:pPr marL="514350" indent="-514350">
              <a:buFont typeface="+mj-lt"/>
              <a:buAutoNum type="arabicPeriod"/>
            </a:pPr>
            <a:r>
              <a:rPr lang="en-GB" dirty="0"/>
              <a:t>How much health have they gained or lost in the last x minutes?</a:t>
            </a:r>
          </a:p>
          <a:p>
            <a:pPr marL="514350" indent="-514350">
              <a:buFont typeface="+mj-lt"/>
              <a:buAutoNum type="arabicPeriod"/>
            </a:pPr>
            <a:endParaRPr lang="en-GB" dirty="0"/>
          </a:p>
          <a:p>
            <a:pPr marL="514350" indent="-514350">
              <a:buFont typeface="+mj-lt"/>
              <a:buAutoNum type="arabicPeriod"/>
            </a:pPr>
            <a:r>
              <a:rPr lang="en-GB" dirty="0"/>
              <a:t>How many zombies have they killed in the last x minutes?</a:t>
            </a:r>
          </a:p>
          <a:p>
            <a:pPr marL="514350" indent="-514350">
              <a:buFont typeface="+mj-lt"/>
              <a:buAutoNum type="arabicPeriod"/>
            </a:pPr>
            <a:endParaRPr lang="en-GB" dirty="0"/>
          </a:p>
          <a:p>
            <a:pPr marL="514350" indent="-514350">
              <a:buFont typeface="+mj-lt"/>
              <a:buAutoNum type="arabicPeriod"/>
            </a:pPr>
            <a:r>
              <a:rPr lang="en-GB" dirty="0"/>
              <a:t>How close did the average zombie get? </a:t>
            </a:r>
          </a:p>
        </p:txBody>
      </p:sp>
      <p:graphicFrame>
        <p:nvGraphicFramePr>
          <p:cNvPr id="3" name="Object 2"/>
          <p:cNvGraphicFramePr>
            <a:graphicFrameLocks noChangeAspect="1"/>
          </p:cNvGraphicFramePr>
          <p:nvPr>
            <p:extLst>
              <p:ext uri="{D42A27DB-BD31-4B8C-83A1-F6EECF244321}">
                <p14:modId xmlns:p14="http://schemas.microsoft.com/office/powerpoint/2010/main" val="2803047169"/>
              </p:ext>
            </p:extLst>
          </p:nvPr>
        </p:nvGraphicFramePr>
        <p:xfrm>
          <a:off x="7650843" y="711201"/>
          <a:ext cx="4163901" cy="5873070"/>
        </p:xfrm>
        <a:graphic>
          <a:graphicData uri="http://schemas.openxmlformats.org/presentationml/2006/ole">
            <mc:AlternateContent xmlns:mc="http://schemas.openxmlformats.org/markup-compatibility/2006">
              <mc:Choice xmlns:v="urn:schemas-microsoft-com:vml" Requires="v">
                <p:oleObj spid="_x0000_s26665" name="Image" r:id="rId3" imgW="4698360" imgH="6628320" progId="Photoshop.Image.13">
                  <p:embed/>
                </p:oleObj>
              </mc:Choice>
              <mc:Fallback>
                <p:oleObj name="Image" r:id="rId3" imgW="4698360" imgH="6628320" progId="Photoshop.Image.13">
                  <p:embed/>
                  <p:pic>
                    <p:nvPicPr>
                      <p:cNvPr id="0" name=""/>
                      <p:cNvPicPr/>
                      <p:nvPr/>
                    </p:nvPicPr>
                    <p:blipFill>
                      <a:blip r:embed="rId4"/>
                      <a:stretch>
                        <a:fillRect/>
                      </a:stretch>
                    </p:blipFill>
                    <p:spPr>
                      <a:xfrm>
                        <a:off x="7650843" y="711201"/>
                        <a:ext cx="4163901" cy="5873070"/>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593BCECA-1E0E-430B-A246-48567EFBF672}"/>
              </a:ext>
            </a:extLst>
          </p:cNvPr>
          <p:cNvSpPr>
            <a:spLocks noGrp="1"/>
          </p:cNvSpPr>
          <p:nvPr>
            <p:ph type="sldNum" sz="quarter" idx="12"/>
          </p:nvPr>
        </p:nvSpPr>
        <p:spPr/>
        <p:txBody>
          <a:bodyPr/>
          <a:lstStyle/>
          <a:p>
            <a:fld id="{14916389-8DA2-4895-A136-10DC563793AA}" type="slidenum">
              <a:rPr lang="en-US" smtClean="0"/>
              <a:t>56</a:t>
            </a:fld>
            <a:endParaRPr lang="en-US"/>
          </a:p>
        </p:txBody>
      </p:sp>
    </p:spTree>
    <p:extLst>
      <p:ext uri="{BB962C8B-B14F-4D97-AF65-F5344CB8AC3E}">
        <p14:creationId xmlns:p14="http://schemas.microsoft.com/office/powerpoint/2010/main" val="11659690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9790" y="2533228"/>
            <a:ext cx="8861753" cy="1569660"/>
          </a:xfrm>
          <a:prstGeom prst="rect">
            <a:avLst/>
          </a:prstGeom>
          <a:solidFill>
            <a:srgbClr val="4A76BE"/>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4800" dirty="0"/>
              <a:t>What other parts of a game could be controlled by a director?</a:t>
            </a:r>
          </a:p>
        </p:txBody>
      </p:sp>
      <p:sp>
        <p:nvSpPr>
          <p:cNvPr id="5" name="Title 1"/>
          <p:cNvSpPr>
            <a:spLocks noGrp="1"/>
          </p:cNvSpPr>
          <p:nvPr>
            <p:ph type="title"/>
          </p:nvPr>
        </p:nvSpPr>
        <p:spPr>
          <a:xfrm>
            <a:off x="838200" y="365125"/>
            <a:ext cx="10515600" cy="1325563"/>
          </a:xfrm>
        </p:spPr>
        <p:txBody>
          <a:bodyPr/>
          <a:lstStyle/>
          <a:p>
            <a:r>
              <a:rPr lang="en-GB" dirty="0"/>
              <a:t>Talking Point</a:t>
            </a:r>
          </a:p>
        </p:txBody>
      </p:sp>
      <p:sp>
        <p:nvSpPr>
          <p:cNvPr id="6" name="5-Point Star 5"/>
          <p:cNvSpPr/>
          <p:nvPr/>
        </p:nvSpPr>
        <p:spPr>
          <a:xfrm>
            <a:off x="11128248" y="5879592"/>
            <a:ext cx="768096" cy="67665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85953ABD-972F-4974-A12F-D2087748C29F}"/>
              </a:ext>
            </a:extLst>
          </p:cNvPr>
          <p:cNvSpPr>
            <a:spLocks noGrp="1"/>
          </p:cNvSpPr>
          <p:nvPr>
            <p:ph type="sldNum" sz="quarter" idx="12"/>
          </p:nvPr>
        </p:nvSpPr>
        <p:spPr/>
        <p:txBody>
          <a:bodyPr/>
          <a:lstStyle/>
          <a:p>
            <a:fld id="{14916389-8DA2-4895-A136-10DC563793AA}" type="slidenum">
              <a:rPr lang="en-US" smtClean="0"/>
              <a:t>57</a:t>
            </a:fld>
            <a:endParaRPr lang="en-US"/>
          </a:p>
        </p:txBody>
      </p:sp>
    </p:spTree>
    <p:extLst>
      <p:ext uri="{BB962C8B-B14F-4D97-AF65-F5344CB8AC3E}">
        <p14:creationId xmlns:p14="http://schemas.microsoft.com/office/powerpoint/2010/main" val="2978984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485" y="2705820"/>
            <a:ext cx="3213100" cy="1325563"/>
          </a:xfrm>
        </p:spPr>
        <p:txBody>
          <a:bodyPr/>
          <a:lstStyle/>
          <a:p>
            <a:r>
              <a:rPr lang="en-GB" dirty="0"/>
              <a:t>AI as Scenery</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978900672"/>
              </p:ext>
            </p:extLst>
          </p:nvPr>
        </p:nvGraphicFramePr>
        <p:xfrm>
          <a:off x="3897538" y="3047952"/>
          <a:ext cx="831832" cy="641301"/>
        </p:xfrm>
        <a:graphic>
          <a:graphicData uri="http://schemas.openxmlformats.org/presentationml/2006/ole">
            <mc:AlternateContent xmlns:mc="http://schemas.openxmlformats.org/markup-compatibility/2006">
              <mc:Choice xmlns:v="urn:schemas-microsoft-com:vml" Requires="v">
                <p:oleObj spid="_x0000_s35858"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897538" y="3047952"/>
                        <a:ext cx="831832" cy="641301"/>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45978459-7809-4D42-95D8-8695A17D3EC2}"/>
              </a:ext>
            </a:extLst>
          </p:cNvPr>
          <p:cNvSpPr>
            <a:spLocks noGrp="1"/>
          </p:cNvSpPr>
          <p:nvPr>
            <p:ph type="sldNum" sz="quarter" idx="12"/>
          </p:nvPr>
        </p:nvSpPr>
        <p:spPr/>
        <p:txBody>
          <a:bodyPr/>
          <a:lstStyle/>
          <a:p>
            <a:fld id="{14916389-8DA2-4895-A136-10DC563793AA}" type="slidenum">
              <a:rPr lang="en-US" smtClean="0"/>
              <a:t>58</a:t>
            </a:fld>
            <a:endParaRPr lang="en-US"/>
          </a:p>
        </p:txBody>
      </p:sp>
    </p:spTree>
    <p:extLst>
      <p:ext uri="{BB962C8B-B14F-4D97-AF65-F5344CB8AC3E}">
        <p14:creationId xmlns:p14="http://schemas.microsoft.com/office/powerpoint/2010/main" val="3755011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Scenery</a:t>
            </a:r>
          </a:p>
        </p:txBody>
      </p:sp>
      <p:sp>
        <p:nvSpPr>
          <p:cNvPr id="4" name="Content Placeholder 2"/>
          <p:cNvSpPr txBox="1">
            <a:spLocks/>
          </p:cNvSpPr>
          <p:nvPr/>
        </p:nvSpPr>
        <p:spPr>
          <a:xfrm>
            <a:off x="976086" y="1876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Relationships are not a simple binary, characters that you meet in real life don't just fall into the categories of friend or foe. </a:t>
            </a:r>
          </a:p>
          <a:p>
            <a:endParaRPr lang="en-GB" dirty="0"/>
          </a:p>
          <a:p>
            <a:r>
              <a:rPr lang="en-GB" dirty="0"/>
              <a:t>In fact, the majority of people you will encounter in the real world will simply be passers-by living a life of little to no connection with yours.</a:t>
            </a:r>
          </a:p>
          <a:p>
            <a:endParaRPr lang="en-GB" dirty="0"/>
          </a:p>
          <a:p>
            <a:r>
              <a:rPr lang="en-GB" dirty="0"/>
              <a:t>This is the third role of the AI, to add additional characters to the environment to make the gameplay more realistic or immersive. </a:t>
            </a:r>
          </a:p>
        </p:txBody>
      </p:sp>
      <p:sp>
        <p:nvSpPr>
          <p:cNvPr id="3" name="Slide Number Placeholder 2">
            <a:extLst>
              <a:ext uri="{FF2B5EF4-FFF2-40B4-BE49-F238E27FC236}">
                <a16:creationId xmlns:a16="http://schemas.microsoft.com/office/drawing/2014/main" id="{A7E8C746-13DE-44DA-8AF0-5CE1DFFF6687}"/>
              </a:ext>
            </a:extLst>
          </p:cNvPr>
          <p:cNvSpPr>
            <a:spLocks noGrp="1"/>
          </p:cNvSpPr>
          <p:nvPr>
            <p:ph type="sldNum" sz="quarter" idx="12"/>
          </p:nvPr>
        </p:nvSpPr>
        <p:spPr/>
        <p:txBody>
          <a:bodyPr/>
          <a:lstStyle/>
          <a:p>
            <a:fld id="{14916389-8DA2-4895-A136-10DC563793AA}" type="slidenum">
              <a:rPr lang="en-US" smtClean="0"/>
              <a:t>59</a:t>
            </a:fld>
            <a:endParaRPr lang="en-US"/>
          </a:p>
        </p:txBody>
      </p:sp>
    </p:spTree>
    <p:extLst>
      <p:ext uri="{BB962C8B-B14F-4D97-AF65-F5344CB8AC3E}">
        <p14:creationId xmlns:p14="http://schemas.microsoft.com/office/powerpoint/2010/main" val="1648724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440" y="2638425"/>
            <a:ext cx="3881893" cy="1325563"/>
          </a:xfrm>
        </p:spPr>
        <p:txBody>
          <a:bodyPr/>
          <a:lstStyle/>
          <a:p>
            <a:r>
              <a:rPr lang="en-GB" dirty="0"/>
              <a:t>AI as Opponent</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54317721"/>
              </p:ext>
            </p:extLst>
          </p:nvPr>
        </p:nvGraphicFramePr>
        <p:xfrm>
          <a:off x="3722609" y="2980555"/>
          <a:ext cx="831832" cy="641301"/>
        </p:xfrm>
        <a:graphic>
          <a:graphicData uri="http://schemas.openxmlformats.org/presentationml/2006/ole">
            <mc:AlternateContent xmlns:mc="http://schemas.openxmlformats.org/markup-compatibility/2006">
              <mc:Choice xmlns:v="urn:schemas-microsoft-com:vml" Requires="v">
                <p:oleObj spid="_x0000_s2123" name="Image" r:id="rId3" imgW="2272680" imgH="1752120" progId="Photoshop.Image.13">
                  <p:embed/>
                </p:oleObj>
              </mc:Choice>
              <mc:Fallback>
                <p:oleObj name="Image" r:id="rId3" imgW="2272680" imgH="1752120" progId="Photoshop.Image.13">
                  <p:embed/>
                  <p:pic>
                    <p:nvPicPr>
                      <p:cNvPr id="4" name="Object 3"/>
                      <p:cNvPicPr/>
                      <p:nvPr/>
                    </p:nvPicPr>
                    <p:blipFill>
                      <a:blip r:embed="rId4"/>
                      <a:stretch>
                        <a:fillRect/>
                      </a:stretch>
                    </p:blipFill>
                    <p:spPr>
                      <a:xfrm>
                        <a:off x="3722609" y="2980555"/>
                        <a:ext cx="831832" cy="641301"/>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A33345A7-C434-45DD-AFA8-EE0361B2D3AC}"/>
              </a:ext>
            </a:extLst>
          </p:cNvPr>
          <p:cNvSpPr>
            <a:spLocks noGrp="1"/>
          </p:cNvSpPr>
          <p:nvPr>
            <p:ph type="sldNum" sz="quarter" idx="12"/>
          </p:nvPr>
        </p:nvSpPr>
        <p:spPr/>
        <p:txBody>
          <a:bodyPr/>
          <a:lstStyle/>
          <a:p>
            <a:fld id="{14916389-8DA2-4895-A136-10DC563793AA}" type="slidenum">
              <a:rPr lang="en-US" smtClean="0"/>
              <a:t>6</a:t>
            </a:fld>
            <a:endParaRPr lang="en-US"/>
          </a:p>
        </p:txBody>
      </p:sp>
    </p:spTree>
    <p:extLst>
      <p:ext uri="{BB962C8B-B14F-4D97-AF65-F5344CB8AC3E}">
        <p14:creationId xmlns:p14="http://schemas.microsoft.com/office/powerpoint/2010/main" val="2088789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Animals</a:t>
            </a:r>
          </a:p>
        </p:txBody>
      </p:sp>
      <p:sp>
        <p:nvSpPr>
          <p:cNvPr id="3" name="Content Placeholder 2"/>
          <p:cNvSpPr>
            <a:spLocks noGrp="1"/>
          </p:cNvSpPr>
          <p:nvPr>
            <p:ph idx="1"/>
          </p:nvPr>
        </p:nvSpPr>
        <p:spPr>
          <a:xfrm>
            <a:off x="838200" y="1825625"/>
            <a:ext cx="6230257" cy="4351338"/>
          </a:xfrm>
        </p:spPr>
        <p:txBody>
          <a:bodyPr>
            <a:normAutofit fontScale="92500" lnSpcReduction="20000"/>
          </a:bodyPr>
          <a:lstStyle/>
          <a:p>
            <a:r>
              <a:rPr lang="en-GB" dirty="0"/>
              <a:t>While we may consider animals intelligent, we don’t expect them to provide cognitive responses to the player… so the AI may be considerably </a:t>
            </a:r>
            <a:r>
              <a:rPr lang="en-GB" dirty="0">
                <a:solidFill>
                  <a:schemeClr val="accent5"/>
                </a:solidFill>
              </a:rPr>
              <a:t>simpler</a:t>
            </a:r>
            <a:r>
              <a:rPr lang="en-GB" dirty="0"/>
              <a:t>. </a:t>
            </a:r>
          </a:p>
          <a:p>
            <a:endParaRPr lang="en-GB" dirty="0"/>
          </a:p>
          <a:p>
            <a:r>
              <a:rPr lang="en-GB" dirty="0"/>
              <a:t>The players actions may have very little influence on a virtual creature. They may simply go about their </a:t>
            </a:r>
            <a:r>
              <a:rPr lang="en-GB" dirty="0">
                <a:solidFill>
                  <a:srgbClr val="00B050"/>
                </a:solidFill>
              </a:rPr>
              <a:t>own objectives</a:t>
            </a:r>
            <a:r>
              <a:rPr lang="en-GB" dirty="0"/>
              <a:t>. </a:t>
            </a:r>
          </a:p>
          <a:p>
            <a:endParaRPr lang="en-GB" dirty="0"/>
          </a:p>
          <a:p>
            <a:r>
              <a:rPr lang="en-GB" dirty="0"/>
              <a:t>An AI animals role may change from </a:t>
            </a:r>
            <a:r>
              <a:rPr lang="en-GB" dirty="0">
                <a:solidFill>
                  <a:schemeClr val="accent5"/>
                </a:solidFill>
              </a:rPr>
              <a:t>scenery</a:t>
            </a:r>
            <a:r>
              <a:rPr lang="en-GB" dirty="0"/>
              <a:t> to </a:t>
            </a:r>
            <a:r>
              <a:rPr lang="en-GB" dirty="0">
                <a:solidFill>
                  <a:srgbClr val="C00000"/>
                </a:solidFill>
              </a:rPr>
              <a:t>advisory</a:t>
            </a:r>
            <a:r>
              <a:rPr lang="en-GB" dirty="0"/>
              <a:t> based on the player. Many games now incorporate a hunting mode (Red Dead Redemption, Far Cry etc)</a:t>
            </a:r>
          </a:p>
          <a:p>
            <a:endParaRPr lang="en-GB" dirty="0"/>
          </a:p>
        </p:txBody>
      </p:sp>
      <p:pic>
        <p:nvPicPr>
          <p:cNvPr id="4" name="minecraft.png"/>
          <p:cNvPicPr/>
          <p:nvPr/>
        </p:nvPicPr>
        <p:blipFill>
          <a:blip r:embed="rId2">
            <a:extLst/>
          </a:blip>
          <a:srcRect l="24158" t="7091" r="25671" b="7091"/>
          <a:stretch>
            <a:fillRect/>
          </a:stretch>
        </p:blipFill>
        <p:spPr>
          <a:xfrm>
            <a:off x="7373257" y="1045029"/>
            <a:ext cx="4630057" cy="5131934"/>
          </a:xfrm>
          <a:prstGeom prst="rect">
            <a:avLst/>
          </a:prstGeom>
          <a:ln w="12700">
            <a:miter lim="400000"/>
          </a:ln>
        </p:spPr>
      </p:pic>
      <p:sp>
        <p:nvSpPr>
          <p:cNvPr id="5" name="Slide Number Placeholder 4">
            <a:extLst>
              <a:ext uri="{FF2B5EF4-FFF2-40B4-BE49-F238E27FC236}">
                <a16:creationId xmlns:a16="http://schemas.microsoft.com/office/drawing/2014/main" id="{18BEE7B3-65B3-4755-820F-2A5A08ECAB14}"/>
              </a:ext>
            </a:extLst>
          </p:cNvPr>
          <p:cNvSpPr>
            <a:spLocks noGrp="1"/>
          </p:cNvSpPr>
          <p:nvPr>
            <p:ph type="sldNum" sz="quarter" idx="12"/>
          </p:nvPr>
        </p:nvSpPr>
        <p:spPr/>
        <p:txBody>
          <a:bodyPr/>
          <a:lstStyle/>
          <a:p>
            <a:fld id="{14916389-8DA2-4895-A136-10DC563793AA}" type="slidenum">
              <a:rPr lang="en-US" smtClean="0"/>
              <a:t>60</a:t>
            </a:fld>
            <a:endParaRPr lang="en-US"/>
          </a:p>
        </p:txBody>
      </p:sp>
    </p:spTree>
    <p:extLst>
      <p:ext uri="{BB962C8B-B14F-4D97-AF65-F5344CB8AC3E}">
        <p14:creationId xmlns:p14="http://schemas.microsoft.com/office/powerpoint/2010/main" val="1336563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Flocks, Packs and Herds</a:t>
            </a:r>
          </a:p>
        </p:txBody>
      </p:sp>
      <p:sp>
        <p:nvSpPr>
          <p:cNvPr id="3" name="Content Placeholder 2"/>
          <p:cNvSpPr>
            <a:spLocks noGrp="1"/>
          </p:cNvSpPr>
          <p:nvPr>
            <p:ph idx="1"/>
          </p:nvPr>
        </p:nvSpPr>
        <p:spPr>
          <a:xfrm>
            <a:off x="838200" y="1825625"/>
            <a:ext cx="6230257" cy="4351338"/>
          </a:xfrm>
        </p:spPr>
        <p:txBody>
          <a:bodyPr>
            <a:normAutofit/>
          </a:bodyPr>
          <a:lstStyle/>
          <a:p>
            <a:r>
              <a:rPr lang="en-GB" dirty="0"/>
              <a:t>For realism some animals may move in groups, and requires a slightly more sophisticated AI which allows them to move and behave as a group. </a:t>
            </a:r>
          </a:p>
          <a:p>
            <a:endParaRPr lang="en-GB" dirty="0"/>
          </a:p>
          <a:p>
            <a:r>
              <a:rPr lang="en-GB" dirty="0"/>
              <a:t>One approach to this is the </a:t>
            </a:r>
            <a:r>
              <a:rPr lang="en-GB" dirty="0">
                <a:solidFill>
                  <a:srgbClr val="00B050"/>
                </a:solidFill>
              </a:rPr>
              <a:t>BOIDS</a:t>
            </a:r>
            <a:r>
              <a:rPr lang="en-GB" dirty="0"/>
              <a:t> algorithm designed by Reynolds which utilises a combination of </a:t>
            </a:r>
            <a:r>
              <a:rPr lang="en-GB" dirty="0">
                <a:solidFill>
                  <a:schemeClr val="accent5"/>
                </a:solidFill>
              </a:rPr>
              <a:t>Steering Behaviours</a:t>
            </a:r>
            <a:r>
              <a:rPr lang="en-GB" dirty="0"/>
              <a:t> to influence the characters which we will cover in a future lecture. </a:t>
            </a:r>
          </a:p>
          <a:p>
            <a:endParaRPr lang="en-GB" dirty="0"/>
          </a:p>
        </p:txBody>
      </p:sp>
      <p:pic>
        <p:nvPicPr>
          <p:cNvPr id="5" name="wolves.jpg"/>
          <p:cNvPicPr/>
          <p:nvPr/>
        </p:nvPicPr>
        <p:blipFill>
          <a:blip r:embed="rId2">
            <a:extLst/>
          </a:blip>
          <a:srcRect l="8547" t="106" r="31057" b="106"/>
          <a:stretch>
            <a:fillRect/>
          </a:stretch>
        </p:blipFill>
        <p:spPr>
          <a:xfrm>
            <a:off x="7271658" y="1032781"/>
            <a:ext cx="4920342" cy="5324475"/>
          </a:xfrm>
          <a:prstGeom prst="rect">
            <a:avLst/>
          </a:prstGeom>
          <a:ln w="12700">
            <a:miter lim="400000"/>
          </a:ln>
        </p:spPr>
      </p:pic>
      <p:sp>
        <p:nvSpPr>
          <p:cNvPr id="4" name="Slide Number Placeholder 3">
            <a:extLst>
              <a:ext uri="{FF2B5EF4-FFF2-40B4-BE49-F238E27FC236}">
                <a16:creationId xmlns:a16="http://schemas.microsoft.com/office/drawing/2014/main" id="{C79DB66B-90DC-4AAB-ACFD-16286541444A}"/>
              </a:ext>
            </a:extLst>
          </p:cNvPr>
          <p:cNvSpPr>
            <a:spLocks noGrp="1"/>
          </p:cNvSpPr>
          <p:nvPr>
            <p:ph type="sldNum" sz="quarter" idx="12"/>
          </p:nvPr>
        </p:nvSpPr>
        <p:spPr/>
        <p:txBody>
          <a:bodyPr/>
          <a:lstStyle/>
          <a:p>
            <a:fld id="{14916389-8DA2-4895-A136-10DC563793AA}" type="slidenum">
              <a:rPr lang="en-US" smtClean="0"/>
              <a:t>61</a:t>
            </a:fld>
            <a:endParaRPr lang="en-US"/>
          </a:p>
        </p:txBody>
      </p:sp>
    </p:spTree>
    <p:extLst>
      <p:ext uri="{BB962C8B-B14F-4D97-AF65-F5344CB8AC3E}">
        <p14:creationId xmlns:p14="http://schemas.microsoft.com/office/powerpoint/2010/main" val="2806916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Crowds and Extras</a:t>
            </a:r>
          </a:p>
        </p:txBody>
      </p:sp>
      <p:sp>
        <p:nvSpPr>
          <p:cNvPr id="3" name="Content Placeholder 2"/>
          <p:cNvSpPr>
            <a:spLocks noGrp="1"/>
          </p:cNvSpPr>
          <p:nvPr>
            <p:ph idx="1"/>
          </p:nvPr>
        </p:nvSpPr>
        <p:spPr>
          <a:xfrm>
            <a:off x="838200" y="1825625"/>
            <a:ext cx="6477000" cy="4351338"/>
          </a:xfrm>
        </p:spPr>
        <p:txBody>
          <a:bodyPr>
            <a:normAutofit fontScale="77500" lnSpcReduction="20000"/>
          </a:bodyPr>
          <a:lstStyle/>
          <a:p>
            <a:r>
              <a:rPr lang="en-GB" dirty="0"/>
              <a:t>In Assassins Creed the AI crowds </a:t>
            </a:r>
            <a:r>
              <a:rPr lang="en-GB" dirty="0">
                <a:solidFill>
                  <a:schemeClr val="accent5"/>
                </a:solidFill>
              </a:rPr>
              <a:t>facilitate gameplay</a:t>
            </a:r>
            <a:r>
              <a:rPr lang="en-GB" dirty="0"/>
              <a:t>, as an assassin you can use groups of people to hide, or cause commotion by throwing money on the ground. </a:t>
            </a:r>
          </a:p>
          <a:p>
            <a:endParaRPr lang="en-GB" dirty="0"/>
          </a:p>
          <a:p>
            <a:r>
              <a:rPr lang="en-GB" dirty="0"/>
              <a:t>The GTA series also makes extensive use of NPC extras, whole Cities full of NPCs, driving around, going about their daily lives, firemen, thieves, police etc. The NPCs in GTA can also turn into opponents. </a:t>
            </a:r>
          </a:p>
          <a:p>
            <a:endParaRPr lang="en-GB" dirty="0"/>
          </a:p>
          <a:p>
            <a:r>
              <a:rPr lang="en-GB" dirty="0"/>
              <a:t>Pro Evolution Soccer 2015 has an AI crowd system which cheers based on the current game context. If players are doing well, the crowd cheers more and vice versa. </a:t>
            </a:r>
          </a:p>
          <a:p>
            <a:endParaRPr lang="en-GB" dirty="0"/>
          </a:p>
        </p:txBody>
      </p:sp>
      <p:pic>
        <p:nvPicPr>
          <p:cNvPr id="6" name="pasted-image.png"/>
          <p:cNvPicPr/>
          <p:nvPr/>
        </p:nvPicPr>
        <p:blipFill>
          <a:blip r:embed="rId2">
            <a:extLst/>
          </a:blip>
          <a:srcRect l="40778" r="14842"/>
          <a:stretch>
            <a:fillRect/>
          </a:stretch>
        </p:blipFill>
        <p:spPr>
          <a:xfrm>
            <a:off x="7924799" y="1128259"/>
            <a:ext cx="3947887" cy="5048704"/>
          </a:xfrm>
          <a:prstGeom prst="rect">
            <a:avLst/>
          </a:prstGeom>
          <a:ln w="12700">
            <a:miter lim="400000"/>
          </a:ln>
        </p:spPr>
      </p:pic>
      <p:sp>
        <p:nvSpPr>
          <p:cNvPr id="4" name="Slide Number Placeholder 3">
            <a:extLst>
              <a:ext uri="{FF2B5EF4-FFF2-40B4-BE49-F238E27FC236}">
                <a16:creationId xmlns:a16="http://schemas.microsoft.com/office/drawing/2014/main" id="{D5034F4E-FF8B-4A46-8683-3C453B5AE662}"/>
              </a:ext>
            </a:extLst>
          </p:cNvPr>
          <p:cNvSpPr>
            <a:spLocks noGrp="1"/>
          </p:cNvSpPr>
          <p:nvPr>
            <p:ph type="sldNum" sz="quarter" idx="12"/>
          </p:nvPr>
        </p:nvSpPr>
        <p:spPr/>
        <p:txBody>
          <a:bodyPr/>
          <a:lstStyle/>
          <a:p>
            <a:fld id="{14916389-8DA2-4895-A136-10DC563793AA}" type="slidenum">
              <a:rPr lang="en-US" smtClean="0"/>
              <a:t>62</a:t>
            </a:fld>
            <a:endParaRPr lang="en-US"/>
          </a:p>
        </p:txBody>
      </p:sp>
    </p:spTree>
    <p:extLst>
      <p:ext uri="{BB962C8B-B14F-4D97-AF65-F5344CB8AC3E}">
        <p14:creationId xmlns:p14="http://schemas.microsoft.com/office/powerpoint/2010/main" val="2295136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9790" y="2533228"/>
            <a:ext cx="8861753" cy="2308324"/>
          </a:xfrm>
          <a:prstGeom prst="rect">
            <a:avLst/>
          </a:prstGeom>
          <a:solidFill>
            <a:srgbClr val="4A76BE"/>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4800" dirty="0"/>
              <a:t>Does a member of an AI crowd need to be as complex as an opponent or a team-mate NPC?</a:t>
            </a:r>
          </a:p>
        </p:txBody>
      </p:sp>
      <p:sp>
        <p:nvSpPr>
          <p:cNvPr id="5" name="Title 1"/>
          <p:cNvSpPr>
            <a:spLocks noGrp="1"/>
          </p:cNvSpPr>
          <p:nvPr>
            <p:ph type="title"/>
          </p:nvPr>
        </p:nvSpPr>
        <p:spPr>
          <a:xfrm>
            <a:off x="838200" y="365125"/>
            <a:ext cx="10515600" cy="1325563"/>
          </a:xfrm>
        </p:spPr>
        <p:txBody>
          <a:bodyPr/>
          <a:lstStyle/>
          <a:p>
            <a:r>
              <a:rPr lang="en-GB" dirty="0"/>
              <a:t>Talking Point</a:t>
            </a:r>
          </a:p>
        </p:txBody>
      </p:sp>
      <p:sp>
        <p:nvSpPr>
          <p:cNvPr id="6" name="5-Point Star 5"/>
          <p:cNvSpPr/>
          <p:nvPr/>
        </p:nvSpPr>
        <p:spPr>
          <a:xfrm>
            <a:off x="11128248" y="5879592"/>
            <a:ext cx="768096" cy="67665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86EFE52A-18AF-4AA8-AAE9-8D38D79B785C}"/>
              </a:ext>
            </a:extLst>
          </p:cNvPr>
          <p:cNvSpPr>
            <a:spLocks noGrp="1"/>
          </p:cNvSpPr>
          <p:nvPr>
            <p:ph type="sldNum" sz="quarter" idx="12"/>
          </p:nvPr>
        </p:nvSpPr>
        <p:spPr/>
        <p:txBody>
          <a:bodyPr/>
          <a:lstStyle/>
          <a:p>
            <a:fld id="{14916389-8DA2-4895-A136-10DC563793AA}" type="slidenum">
              <a:rPr lang="en-US" smtClean="0"/>
              <a:t>63</a:t>
            </a:fld>
            <a:endParaRPr lang="en-US"/>
          </a:p>
        </p:txBody>
      </p:sp>
    </p:spTree>
    <p:extLst>
      <p:ext uri="{BB962C8B-B14F-4D97-AF65-F5344CB8AC3E}">
        <p14:creationId xmlns:p14="http://schemas.microsoft.com/office/powerpoint/2010/main" val="1227330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2848" y="2697868"/>
            <a:ext cx="3582898" cy="1325563"/>
          </a:xfrm>
        </p:spPr>
        <p:txBody>
          <a:bodyPr/>
          <a:lstStyle/>
          <a:p>
            <a:r>
              <a:rPr lang="en-GB"/>
              <a:t>AI as Architect</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905648608"/>
              </p:ext>
            </p:extLst>
          </p:nvPr>
        </p:nvGraphicFramePr>
        <p:xfrm>
          <a:off x="3674901" y="3040000"/>
          <a:ext cx="831832" cy="641301"/>
        </p:xfrm>
        <a:graphic>
          <a:graphicData uri="http://schemas.openxmlformats.org/presentationml/2006/ole">
            <mc:AlternateContent xmlns:mc="http://schemas.openxmlformats.org/markup-compatibility/2006">
              <mc:Choice xmlns:v="urn:schemas-microsoft-com:vml" Requires="v">
                <p:oleObj spid="_x0000_s28710"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674901" y="3040000"/>
                        <a:ext cx="831832" cy="641301"/>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494F7751-2B64-4279-A436-FE203BE195B4}"/>
              </a:ext>
            </a:extLst>
          </p:cNvPr>
          <p:cNvSpPr>
            <a:spLocks noGrp="1"/>
          </p:cNvSpPr>
          <p:nvPr>
            <p:ph type="sldNum" sz="quarter" idx="12"/>
          </p:nvPr>
        </p:nvSpPr>
        <p:spPr/>
        <p:txBody>
          <a:bodyPr/>
          <a:lstStyle/>
          <a:p>
            <a:fld id="{14916389-8DA2-4895-A136-10DC563793AA}" type="slidenum">
              <a:rPr lang="en-US" smtClean="0"/>
              <a:t>64</a:t>
            </a:fld>
            <a:endParaRPr lang="en-US"/>
          </a:p>
        </p:txBody>
      </p:sp>
    </p:spTree>
    <p:extLst>
      <p:ext uri="{BB962C8B-B14F-4D97-AF65-F5344CB8AC3E}">
        <p14:creationId xmlns:p14="http://schemas.microsoft.com/office/powerpoint/2010/main" val="3940937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5561" y="2605800"/>
            <a:ext cx="8484381" cy="1569660"/>
          </a:xfrm>
          <a:prstGeom prst="rect">
            <a:avLst/>
          </a:prstGeom>
          <a:solidFill>
            <a:srgbClr val="4A76BE"/>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4800" dirty="0"/>
              <a:t>Why would getting the AI to create content be advantageous?</a:t>
            </a:r>
          </a:p>
        </p:txBody>
      </p:sp>
      <p:sp>
        <p:nvSpPr>
          <p:cNvPr id="5" name="Title 1"/>
          <p:cNvSpPr>
            <a:spLocks noGrp="1"/>
          </p:cNvSpPr>
          <p:nvPr>
            <p:ph type="title"/>
          </p:nvPr>
        </p:nvSpPr>
        <p:spPr>
          <a:xfrm>
            <a:off x="838200" y="365125"/>
            <a:ext cx="10515600" cy="1325563"/>
          </a:xfrm>
        </p:spPr>
        <p:txBody>
          <a:bodyPr/>
          <a:lstStyle/>
          <a:p>
            <a:r>
              <a:rPr lang="en-GB" dirty="0"/>
              <a:t>Talking Point</a:t>
            </a:r>
          </a:p>
        </p:txBody>
      </p:sp>
      <p:sp>
        <p:nvSpPr>
          <p:cNvPr id="6" name="5-Point Star 5"/>
          <p:cNvSpPr/>
          <p:nvPr/>
        </p:nvSpPr>
        <p:spPr>
          <a:xfrm>
            <a:off x="11128248" y="5879592"/>
            <a:ext cx="768096" cy="67665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7F943BA5-23D2-40B2-B93F-81DEA83109B9}"/>
              </a:ext>
            </a:extLst>
          </p:cNvPr>
          <p:cNvSpPr>
            <a:spLocks noGrp="1"/>
          </p:cNvSpPr>
          <p:nvPr>
            <p:ph type="sldNum" sz="quarter" idx="12"/>
          </p:nvPr>
        </p:nvSpPr>
        <p:spPr/>
        <p:txBody>
          <a:bodyPr/>
          <a:lstStyle/>
          <a:p>
            <a:fld id="{14916389-8DA2-4895-A136-10DC563793AA}" type="slidenum">
              <a:rPr lang="en-US" smtClean="0"/>
              <a:t>65</a:t>
            </a:fld>
            <a:endParaRPr lang="en-US"/>
          </a:p>
        </p:txBody>
      </p:sp>
    </p:spTree>
    <p:extLst>
      <p:ext uri="{BB962C8B-B14F-4D97-AF65-F5344CB8AC3E}">
        <p14:creationId xmlns:p14="http://schemas.microsoft.com/office/powerpoint/2010/main" val="4162976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Procedural Generation</a:t>
            </a:r>
          </a:p>
        </p:txBody>
      </p:sp>
      <p:sp>
        <p:nvSpPr>
          <p:cNvPr id="3" name="Content Placeholder 2"/>
          <p:cNvSpPr>
            <a:spLocks noGrp="1"/>
          </p:cNvSpPr>
          <p:nvPr>
            <p:ph idx="1"/>
          </p:nvPr>
        </p:nvSpPr>
        <p:spPr/>
        <p:txBody>
          <a:bodyPr>
            <a:normAutofit fontScale="92500"/>
          </a:bodyPr>
          <a:lstStyle/>
          <a:p>
            <a:r>
              <a:rPr lang="en-GB" dirty="0">
                <a:solidFill>
                  <a:srgbClr val="0070C0"/>
                </a:solidFill>
              </a:rPr>
              <a:t>Procedural generation </a:t>
            </a:r>
            <a:r>
              <a:rPr lang="en-GB" dirty="0"/>
              <a:t>is an approach where content is generated algorithmically rather than by a human designer. </a:t>
            </a:r>
          </a:p>
          <a:p>
            <a:endParaRPr lang="en-GB" dirty="0"/>
          </a:p>
          <a:p>
            <a:r>
              <a:rPr lang="en-GB" dirty="0"/>
              <a:t>This allows an AI to create environments that the player interacts with. </a:t>
            </a:r>
          </a:p>
          <a:p>
            <a:endParaRPr lang="en-GB" dirty="0"/>
          </a:p>
          <a:p>
            <a:r>
              <a:rPr lang="en-GB" dirty="0"/>
              <a:t>Particularly useful in </a:t>
            </a:r>
            <a:r>
              <a:rPr lang="en-GB" dirty="0">
                <a:solidFill>
                  <a:schemeClr val="accent2"/>
                </a:solidFill>
              </a:rPr>
              <a:t>open-world</a:t>
            </a:r>
            <a:r>
              <a:rPr lang="en-GB" dirty="0"/>
              <a:t> or </a:t>
            </a:r>
            <a:r>
              <a:rPr lang="en-GB" dirty="0">
                <a:solidFill>
                  <a:schemeClr val="accent6"/>
                </a:solidFill>
              </a:rPr>
              <a:t>sandbox</a:t>
            </a:r>
            <a:r>
              <a:rPr lang="en-GB" dirty="0"/>
              <a:t> games where it would be impossible or not economically viable to design the environment manually. </a:t>
            </a:r>
          </a:p>
          <a:p>
            <a:endParaRPr lang="en-GB" dirty="0"/>
          </a:p>
          <a:p>
            <a:r>
              <a:rPr lang="en-GB" dirty="0"/>
              <a:t>Saves storage or main memory (“infinite worlds”).</a:t>
            </a:r>
          </a:p>
          <a:p>
            <a:endParaRPr lang="en-GB" dirty="0"/>
          </a:p>
        </p:txBody>
      </p:sp>
      <p:sp>
        <p:nvSpPr>
          <p:cNvPr id="4" name="Slide Number Placeholder 3">
            <a:extLst>
              <a:ext uri="{FF2B5EF4-FFF2-40B4-BE49-F238E27FC236}">
                <a16:creationId xmlns:a16="http://schemas.microsoft.com/office/drawing/2014/main" id="{6752AD7D-7BB9-46DB-A087-5FCDB65EC138}"/>
              </a:ext>
            </a:extLst>
          </p:cNvPr>
          <p:cNvSpPr>
            <a:spLocks noGrp="1"/>
          </p:cNvSpPr>
          <p:nvPr>
            <p:ph type="sldNum" sz="quarter" idx="12"/>
          </p:nvPr>
        </p:nvSpPr>
        <p:spPr/>
        <p:txBody>
          <a:bodyPr/>
          <a:lstStyle/>
          <a:p>
            <a:fld id="{14916389-8DA2-4895-A136-10DC563793AA}" type="slidenum">
              <a:rPr lang="en-US" smtClean="0"/>
              <a:t>66</a:t>
            </a:fld>
            <a:endParaRPr lang="en-US"/>
          </a:p>
        </p:txBody>
      </p:sp>
    </p:spTree>
    <p:extLst>
      <p:ext uri="{BB962C8B-B14F-4D97-AF65-F5344CB8AC3E}">
        <p14:creationId xmlns:p14="http://schemas.microsoft.com/office/powerpoint/2010/main" val="1905122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History of procedural level generation</a:t>
            </a:r>
          </a:p>
        </p:txBody>
      </p:sp>
      <p:sp>
        <p:nvSpPr>
          <p:cNvPr id="3" name="Content Placeholder 2"/>
          <p:cNvSpPr>
            <a:spLocks noGrp="1"/>
          </p:cNvSpPr>
          <p:nvPr>
            <p:ph idx="1"/>
          </p:nvPr>
        </p:nvSpPr>
        <p:spPr/>
        <p:txBody>
          <a:bodyPr/>
          <a:lstStyle/>
          <a:p>
            <a:r>
              <a:rPr lang="en-GB" dirty="0">
                <a:solidFill>
                  <a:srgbClr val="0070C0"/>
                </a:solidFill>
              </a:rPr>
              <a:t>Level generation </a:t>
            </a:r>
            <a:r>
              <a:rPr lang="en-GB" dirty="0"/>
              <a:t>was a feature even in many early games</a:t>
            </a:r>
          </a:p>
          <a:p>
            <a:endParaRPr lang="en-GB" dirty="0"/>
          </a:p>
          <a:p>
            <a:r>
              <a:rPr lang="en-GB" dirty="0"/>
              <a:t>CPU and Memory was limited - This lead early games to use random generation as a trade-off. </a:t>
            </a:r>
          </a:p>
          <a:p>
            <a:endParaRPr lang="en-GB" dirty="0"/>
          </a:p>
          <a:p>
            <a:r>
              <a:rPr lang="en-GB" dirty="0"/>
              <a:t>A different </a:t>
            </a:r>
            <a:r>
              <a:rPr lang="en-GB" dirty="0">
                <a:solidFill>
                  <a:schemeClr val="accent6"/>
                </a:solidFill>
              </a:rPr>
              <a:t>random seed </a:t>
            </a:r>
            <a:r>
              <a:rPr lang="en-GB" dirty="0"/>
              <a:t>each time the game was played would produce a different experience for the player. </a:t>
            </a:r>
          </a:p>
          <a:p>
            <a:endParaRPr lang="en-GB" dirty="0"/>
          </a:p>
          <a:p>
            <a:r>
              <a:rPr lang="en-GB" dirty="0"/>
              <a:t>However, some of those experiences may not be any good! </a:t>
            </a:r>
          </a:p>
        </p:txBody>
      </p:sp>
      <p:sp>
        <p:nvSpPr>
          <p:cNvPr id="4" name="Slide Number Placeholder 3">
            <a:extLst>
              <a:ext uri="{FF2B5EF4-FFF2-40B4-BE49-F238E27FC236}">
                <a16:creationId xmlns:a16="http://schemas.microsoft.com/office/drawing/2014/main" id="{F63EDBC5-FC30-4513-AC25-40B03E395563}"/>
              </a:ext>
            </a:extLst>
          </p:cNvPr>
          <p:cNvSpPr>
            <a:spLocks noGrp="1"/>
          </p:cNvSpPr>
          <p:nvPr>
            <p:ph type="sldNum" sz="quarter" idx="12"/>
          </p:nvPr>
        </p:nvSpPr>
        <p:spPr/>
        <p:txBody>
          <a:bodyPr/>
          <a:lstStyle/>
          <a:p>
            <a:fld id="{14916389-8DA2-4895-A136-10DC563793AA}" type="slidenum">
              <a:rPr lang="en-US" smtClean="0"/>
              <a:t>67</a:t>
            </a:fld>
            <a:endParaRPr lang="en-US"/>
          </a:p>
        </p:txBody>
      </p:sp>
    </p:spTree>
    <p:extLst>
      <p:ext uri="{BB962C8B-B14F-4D97-AF65-F5344CB8AC3E}">
        <p14:creationId xmlns:p14="http://schemas.microsoft.com/office/powerpoint/2010/main" val="1947908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Early example : Rogue</a:t>
            </a:r>
          </a:p>
        </p:txBody>
      </p:sp>
      <p:sp>
        <p:nvSpPr>
          <p:cNvPr id="3" name="Content Placeholder 2"/>
          <p:cNvSpPr>
            <a:spLocks noGrp="1"/>
          </p:cNvSpPr>
          <p:nvPr>
            <p:ph idx="1"/>
          </p:nvPr>
        </p:nvSpPr>
        <p:spPr>
          <a:xfrm>
            <a:off x="838200" y="1825625"/>
            <a:ext cx="5098143" cy="4351338"/>
          </a:xfrm>
        </p:spPr>
        <p:txBody>
          <a:bodyPr>
            <a:normAutofit fontScale="92500" lnSpcReduction="10000"/>
          </a:bodyPr>
          <a:lstStyle/>
          <a:p>
            <a:r>
              <a:rPr lang="en-GB" dirty="0"/>
              <a:t>Rogue (1983) was one of the first examples of RPG dungeon-crawler games. </a:t>
            </a:r>
          </a:p>
          <a:p>
            <a:endParaRPr lang="en-GB" dirty="0"/>
          </a:p>
          <a:p>
            <a:r>
              <a:rPr lang="en-GB" dirty="0"/>
              <a:t>The design of each dungeon and the placement of the monsters were all managed with procedural content generation</a:t>
            </a:r>
          </a:p>
          <a:p>
            <a:endParaRPr lang="en-GB" dirty="0"/>
          </a:p>
          <a:p>
            <a:r>
              <a:rPr lang="en-GB" dirty="0"/>
              <a:t>Namesake of the popular “Rogue-like” genre of video games</a:t>
            </a:r>
          </a:p>
        </p:txBody>
      </p:sp>
      <p:pic>
        <p:nvPicPr>
          <p:cNvPr id="4" name="pasted-image.png"/>
          <p:cNvPicPr/>
          <p:nvPr/>
        </p:nvPicPr>
        <p:blipFill>
          <a:blip r:embed="rId2">
            <a:extLst/>
          </a:blip>
          <a:stretch>
            <a:fillRect/>
          </a:stretch>
        </p:blipFill>
        <p:spPr>
          <a:xfrm>
            <a:off x="6345141" y="1948070"/>
            <a:ext cx="5336334" cy="3355502"/>
          </a:xfrm>
          <a:prstGeom prst="rect">
            <a:avLst/>
          </a:prstGeom>
          <a:ln w="12700">
            <a:miter lim="400000"/>
          </a:ln>
        </p:spPr>
      </p:pic>
      <p:sp>
        <p:nvSpPr>
          <p:cNvPr id="5" name="Slide Number Placeholder 4">
            <a:extLst>
              <a:ext uri="{FF2B5EF4-FFF2-40B4-BE49-F238E27FC236}">
                <a16:creationId xmlns:a16="http://schemas.microsoft.com/office/drawing/2014/main" id="{B21D9D1B-A848-4B3A-8ACA-97E33F6A446A}"/>
              </a:ext>
            </a:extLst>
          </p:cNvPr>
          <p:cNvSpPr>
            <a:spLocks noGrp="1"/>
          </p:cNvSpPr>
          <p:nvPr>
            <p:ph type="sldNum" sz="quarter" idx="12"/>
          </p:nvPr>
        </p:nvSpPr>
        <p:spPr/>
        <p:txBody>
          <a:bodyPr/>
          <a:lstStyle/>
          <a:p>
            <a:fld id="{14916389-8DA2-4895-A136-10DC563793AA}" type="slidenum">
              <a:rPr lang="en-US" smtClean="0"/>
              <a:t>68</a:t>
            </a:fld>
            <a:endParaRPr lang="en-US"/>
          </a:p>
        </p:txBody>
      </p:sp>
    </p:spTree>
    <p:extLst>
      <p:ext uri="{BB962C8B-B14F-4D97-AF65-F5344CB8AC3E}">
        <p14:creationId xmlns:p14="http://schemas.microsoft.com/office/powerpoint/2010/main" val="2319014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Spelunky</a:t>
            </a:r>
            <a:endParaRPr lang="en-GB" dirty="0"/>
          </a:p>
        </p:txBody>
      </p:sp>
      <p:sp>
        <p:nvSpPr>
          <p:cNvPr id="3" name="Content Placeholder 2"/>
          <p:cNvSpPr>
            <a:spLocks noGrp="1"/>
          </p:cNvSpPr>
          <p:nvPr>
            <p:ph idx="1"/>
          </p:nvPr>
        </p:nvSpPr>
        <p:spPr>
          <a:xfrm>
            <a:off x="838200" y="1825625"/>
            <a:ext cx="5665109" cy="4351338"/>
          </a:xfrm>
        </p:spPr>
        <p:txBody>
          <a:bodyPr>
            <a:normAutofit fontScale="92500"/>
          </a:bodyPr>
          <a:lstStyle/>
          <a:p>
            <a:r>
              <a:rPr lang="en-GB" dirty="0"/>
              <a:t>The seminal video game </a:t>
            </a:r>
            <a:r>
              <a:rPr lang="en-GB" dirty="0" err="1"/>
              <a:t>Spelunky</a:t>
            </a:r>
            <a:r>
              <a:rPr lang="en-GB" dirty="0"/>
              <a:t> uses several techniques to </a:t>
            </a:r>
            <a:r>
              <a:rPr lang="en-GB" dirty="0">
                <a:solidFill>
                  <a:srgbClr val="0070C0"/>
                </a:solidFill>
              </a:rPr>
              <a:t>procedurally generate</a:t>
            </a:r>
            <a:r>
              <a:rPr lang="en-GB" dirty="0"/>
              <a:t> endlessly interesting levels</a:t>
            </a:r>
          </a:p>
          <a:p>
            <a:endParaRPr lang="en-GB" dirty="0"/>
          </a:p>
          <a:p>
            <a:r>
              <a:rPr lang="en-GB" dirty="0"/>
              <a:t>This excellent YouTube video provides an overview of how levels are generated</a:t>
            </a:r>
          </a:p>
          <a:p>
            <a:endParaRPr lang="en-GB" dirty="0"/>
          </a:p>
          <a:p>
            <a:r>
              <a:rPr lang="en-GB" dirty="0"/>
              <a:t>See also the book </a:t>
            </a:r>
            <a:r>
              <a:rPr lang="en-GB" i="1" dirty="0" err="1"/>
              <a:t>Spelunky</a:t>
            </a:r>
            <a:r>
              <a:rPr lang="en-GB" dirty="0"/>
              <a:t> by Derek Yu, 2016 (</a:t>
            </a:r>
            <a:r>
              <a:rPr lang="en-GB" dirty="0">
                <a:hlinkClick r:id="rId2"/>
              </a:rPr>
              <a:t>link</a:t>
            </a:r>
            <a:r>
              <a:rPr lang="en-GB" dirty="0"/>
              <a:t>)</a:t>
            </a:r>
          </a:p>
          <a:p>
            <a:endParaRPr lang="en-GB" dirty="0"/>
          </a:p>
          <a:p>
            <a:endParaRPr lang="en-GB" dirty="0"/>
          </a:p>
        </p:txBody>
      </p:sp>
      <p:pic>
        <p:nvPicPr>
          <p:cNvPr id="4" name="Picture 3">
            <a:hlinkClick r:id="rId3"/>
          </p:cNvPr>
          <p:cNvPicPr>
            <a:picLocks noChangeAspect="1"/>
          </p:cNvPicPr>
          <p:nvPr/>
        </p:nvPicPr>
        <p:blipFill>
          <a:blip r:embed="rId4"/>
          <a:stretch>
            <a:fillRect/>
          </a:stretch>
        </p:blipFill>
        <p:spPr>
          <a:xfrm>
            <a:off x="6677480" y="365125"/>
            <a:ext cx="5311321" cy="3027234"/>
          </a:xfrm>
          <a:prstGeom prst="rect">
            <a:avLst/>
          </a:prstGeom>
        </p:spPr>
      </p:pic>
      <p:sp>
        <p:nvSpPr>
          <p:cNvPr id="5" name="TextBox 4"/>
          <p:cNvSpPr txBox="1"/>
          <p:nvPr/>
        </p:nvSpPr>
        <p:spPr>
          <a:xfrm>
            <a:off x="6880679" y="3392359"/>
            <a:ext cx="5311321" cy="369332"/>
          </a:xfrm>
          <a:prstGeom prst="rect">
            <a:avLst/>
          </a:prstGeom>
          <a:noFill/>
        </p:spPr>
        <p:txBody>
          <a:bodyPr wrap="square" rtlCol="0">
            <a:spAutoFit/>
          </a:bodyPr>
          <a:lstStyle/>
          <a:p>
            <a:r>
              <a:rPr lang="en-GB" dirty="0">
                <a:hlinkClick r:id="rId3"/>
              </a:rPr>
              <a:t>https://www.youtube.com/watch?v=Uqk5Zf0tw3o</a:t>
            </a:r>
            <a:endParaRPr lang="en-GB" dirty="0"/>
          </a:p>
        </p:txBody>
      </p:sp>
      <p:pic>
        <p:nvPicPr>
          <p:cNvPr id="27650" name="Picture 2" descr="https://pbs.twimg.com/media/CgCInmJUMAAsre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8182" y="3983759"/>
            <a:ext cx="3945618" cy="263041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E54B162-00EF-49C4-AF8D-8CDBABB92DE4}"/>
              </a:ext>
            </a:extLst>
          </p:cNvPr>
          <p:cNvSpPr>
            <a:spLocks noGrp="1"/>
          </p:cNvSpPr>
          <p:nvPr>
            <p:ph type="sldNum" sz="quarter" idx="12"/>
          </p:nvPr>
        </p:nvSpPr>
        <p:spPr/>
        <p:txBody>
          <a:bodyPr/>
          <a:lstStyle/>
          <a:p>
            <a:fld id="{14916389-8DA2-4895-A136-10DC563793AA}" type="slidenum">
              <a:rPr lang="en-US" smtClean="0"/>
              <a:t>69</a:t>
            </a:fld>
            <a:endParaRPr lang="en-US"/>
          </a:p>
        </p:txBody>
      </p:sp>
    </p:spTree>
    <p:extLst>
      <p:ext uri="{BB962C8B-B14F-4D97-AF65-F5344CB8AC3E}">
        <p14:creationId xmlns:p14="http://schemas.microsoft.com/office/powerpoint/2010/main" val="2695265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do we need opponents?</a:t>
            </a:r>
            <a:endParaRPr lang="en-US" dirty="0"/>
          </a:p>
        </p:txBody>
      </p:sp>
      <p:sp>
        <p:nvSpPr>
          <p:cNvPr id="3" name="Content Placeholder 2"/>
          <p:cNvSpPr>
            <a:spLocks noGrp="1"/>
          </p:cNvSpPr>
          <p:nvPr>
            <p:ph idx="1"/>
          </p:nvPr>
        </p:nvSpPr>
        <p:spPr/>
        <p:txBody>
          <a:bodyPr>
            <a:normAutofit fontScale="92500" lnSpcReduction="10000"/>
          </a:bodyPr>
          <a:lstStyle/>
          <a:p>
            <a:r>
              <a:rPr lang="en-GB" dirty="0"/>
              <a:t>Some games are simply puzzles where the player challenges themselves</a:t>
            </a:r>
          </a:p>
          <a:p>
            <a:endParaRPr lang="en-GB" dirty="0"/>
          </a:p>
          <a:p>
            <a:r>
              <a:rPr lang="en-GB" dirty="0"/>
              <a:t>However, most traditional games require a user to compete against an </a:t>
            </a:r>
            <a:r>
              <a:rPr lang="en-GB" dirty="0">
                <a:solidFill>
                  <a:schemeClr val="accent5"/>
                </a:solidFill>
              </a:rPr>
              <a:t>opponent</a:t>
            </a:r>
            <a:endParaRPr lang="en-GB" dirty="0"/>
          </a:p>
          <a:p>
            <a:endParaRPr lang="en-GB" dirty="0"/>
          </a:p>
          <a:p>
            <a:r>
              <a:rPr lang="en-GB" dirty="0"/>
              <a:t>In some multiplayer games we also cannot guarantee that another human player will be available all the time</a:t>
            </a:r>
          </a:p>
          <a:p>
            <a:endParaRPr lang="en-GB" dirty="0"/>
          </a:p>
          <a:p>
            <a:r>
              <a:rPr lang="en-GB" dirty="0"/>
              <a:t>There is also an argument that an AI opponent may be preferable to a human one, as they will be </a:t>
            </a:r>
            <a:r>
              <a:rPr lang="en-GB" dirty="0">
                <a:solidFill>
                  <a:schemeClr val="accent6"/>
                </a:solidFill>
              </a:rPr>
              <a:t>consistent</a:t>
            </a:r>
            <a:r>
              <a:rPr lang="en-GB" dirty="0"/>
              <a:t>, </a:t>
            </a:r>
            <a:r>
              <a:rPr lang="en-GB" dirty="0">
                <a:solidFill>
                  <a:schemeClr val="accent2"/>
                </a:solidFill>
              </a:rPr>
              <a:t>numerous</a:t>
            </a:r>
            <a:r>
              <a:rPr lang="en-GB" dirty="0"/>
              <a:t> and with </a:t>
            </a:r>
            <a:r>
              <a:rPr lang="en-GB" dirty="0">
                <a:solidFill>
                  <a:schemeClr val="accent5"/>
                </a:solidFill>
              </a:rPr>
              <a:t>tuneable difficulty </a:t>
            </a:r>
            <a:r>
              <a:rPr lang="en-GB" dirty="0"/>
              <a:t>to suit the player</a:t>
            </a:r>
          </a:p>
        </p:txBody>
      </p:sp>
      <p:sp>
        <p:nvSpPr>
          <p:cNvPr id="4" name="Slide Number Placeholder 3">
            <a:extLst>
              <a:ext uri="{FF2B5EF4-FFF2-40B4-BE49-F238E27FC236}">
                <a16:creationId xmlns:a16="http://schemas.microsoft.com/office/drawing/2014/main" id="{FD50948B-978B-4791-94A2-197BC98A0A11}"/>
              </a:ext>
            </a:extLst>
          </p:cNvPr>
          <p:cNvSpPr>
            <a:spLocks noGrp="1"/>
          </p:cNvSpPr>
          <p:nvPr>
            <p:ph type="sldNum" sz="quarter" idx="12"/>
          </p:nvPr>
        </p:nvSpPr>
        <p:spPr/>
        <p:txBody>
          <a:bodyPr/>
          <a:lstStyle/>
          <a:p>
            <a:fld id="{14916389-8DA2-4895-A136-10DC563793AA}" type="slidenum">
              <a:rPr lang="en-US" smtClean="0"/>
              <a:t>7</a:t>
            </a:fld>
            <a:endParaRPr lang="en-US"/>
          </a:p>
        </p:txBody>
      </p:sp>
    </p:spTree>
    <p:extLst>
      <p:ext uri="{BB962C8B-B14F-4D97-AF65-F5344CB8AC3E}">
        <p14:creationId xmlns:p14="http://schemas.microsoft.com/office/powerpoint/2010/main" val="35352599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gamasutra.com/db_area/images/igf/Spelunky/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969" y="1587777"/>
            <a:ext cx="9114846" cy="51271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838200" y="365125"/>
            <a:ext cx="10515600" cy="1325563"/>
          </a:xfrm>
        </p:spPr>
        <p:txBody>
          <a:bodyPr/>
          <a:lstStyle/>
          <a:p>
            <a:r>
              <a:rPr lang="en-GB" dirty="0" err="1"/>
              <a:t>Spelunky</a:t>
            </a:r>
            <a:r>
              <a:rPr lang="en-GB" dirty="0"/>
              <a:t> screenshot</a:t>
            </a:r>
          </a:p>
        </p:txBody>
      </p:sp>
      <p:sp>
        <p:nvSpPr>
          <p:cNvPr id="2" name="Slide Number Placeholder 1">
            <a:extLst>
              <a:ext uri="{FF2B5EF4-FFF2-40B4-BE49-F238E27FC236}">
                <a16:creationId xmlns:a16="http://schemas.microsoft.com/office/drawing/2014/main" id="{D26EF7D3-D1E3-433F-B235-C4D237BD1BA8}"/>
              </a:ext>
            </a:extLst>
          </p:cNvPr>
          <p:cNvSpPr>
            <a:spLocks noGrp="1"/>
          </p:cNvSpPr>
          <p:nvPr>
            <p:ph type="sldNum" sz="quarter" idx="12"/>
          </p:nvPr>
        </p:nvSpPr>
        <p:spPr/>
        <p:txBody>
          <a:bodyPr/>
          <a:lstStyle/>
          <a:p>
            <a:fld id="{14916389-8DA2-4895-A136-10DC563793AA}" type="slidenum">
              <a:rPr lang="en-US" smtClean="0"/>
              <a:t>70</a:t>
            </a:fld>
            <a:endParaRPr lang="en-US"/>
          </a:p>
        </p:txBody>
      </p:sp>
    </p:spTree>
    <p:extLst>
      <p:ext uri="{BB962C8B-B14F-4D97-AF65-F5344CB8AC3E}">
        <p14:creationId xmlns:p14="http://schemas.microsoft.com/office/powerpoint/2010/main" val="4130597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Minecraft</a:t>
            </a:r>
          </a:p>
        </p:txBody>
      </p:sp>
      <p:sp>
        <p:nvSpPr>
          <p:cNvPr id="3" name="Content Placeholder 2"/>
          <p:cNvSpPr>
            <a:spLocks noGrp="1"/>
          </p:cNvSpPr>
          <p:nvPr>
            <p:ph idx="1"/>
          </p:nvPr>
        </p:nvSpPr>
        <p:spPr>
          <a:xfrm>
            <a:off x="838201" y="1825625"/>
            <a:ext cx="5751286" cy="4351338"/>
          </a:xfrm>
        </p:spPr>
        <p:txBody>
          <a:bodyPr/>
          <a:lstStyle/>
          <a:p>
            <a:r>
              <a:rPr lang="en-GB" dirty="0"/>
              <a:t>The environments in Minecraft are generated using </a:t>
            </a:r>
            <a:r>
              <a:rPr lang="en-GB" dirty="0">
                <a:solidFill>
                  <a:srgbClr val="0070C0"/>
                </a:solidFill>
              </a:rPr>
              <a:t>procedural generation</a:t>
            </a:r>
            <a:r>
              <a:rPr lang="en-GB" dirty="0"/>
              <a:t> algorithms</a:t>
            </a:r>
          </a:p>
          <a:p>
            <a:endParaRPr lang="en-GB" dirty="0"/>
          </a:p>
          <a:p>
            <a:r>
              <a:rPr lang="en-GB" dirty="0"/>
              <a:t>3D Engine is “voxel” based, rather than polygonal</a:t>
            </a:r>
          </a:p>
          <a:p>
            <a:endParaRPr lang="en-GB" dirty="0"/>
          </a:p>
          <a:p>
            <a:r>
              <a:rPr lang="en-GB" dirty="0"/>
              <a:t>Produces the terrain, water, caves, plants, wildlife</a:t>
            </a:r>
          </a:p>
        </p:txBody>
      </p:sp>
      <p:pic>
        <p:nvPicPr>
          <p:cNvPr id="4" name="Picture 3"/>
          <p:cNvPicPr>
            <a:picLocks noChangeAspect="1"/>
          </p:cNvPicPr>
          <p:nvPr/>
        </p:nvPicPr>
        <p:blipFill>
          <a:blip r:embed="rId2"/>
          <a:stretch>
            <a:fillRect/>
          </a:stretch>
        </p:blipFill>
        <p:spPr>
          <a:xfrm>
            <a:off x="6867525" y="1027906"/>
            <a:ext cx="5324475" cy="5038725"/>
          </a:xfrm>
          <a:prstGeom prst="rect">
            <a:avLst/>
          </a:prstGeom>
        </p:spPr>
      </p:pic>
      <p:sp>
        <p:nvSpPr>
          <p:cNvPr id="5" name="Slide Number Placeholder 4">
            <a:extLst>
              <a:ext uri="{FF2B5EF4-FFF2-40B4-BE49-F238E27FC236}">
                <a16:creationId xmlns:a16="http://schemas.microsoft.com/office/drawing/2014/main" id="{6A06C723-9543-4ECD-9FDD-27FC50D0F192}"/>
              </a:ext>
            </a:extLst>
          </p:cNvPr>
          <p:cNvSpPr>
            <a:spLocks noGrp="1"/>
          </p:cNvSpPr>
          <p:nvPr>
            <p:ph type="sldNum" sz="quarter" idx="12"/>
          </p:nvPr>
        </p:nvSpPr>
        <p:spPr/>
        <p:txBody>
          <a:bodyPr/>
          <a:lstStyle/>
          <a:p>
            <a:fld id="{14916389-8DA2-4895-A136-10DC563793AA}" type="slidenum">
              <a:rPr lang="en-US" smtClean="0"/>
              <a:t>71</a:t>
            </a:fld>
            <a:endParaRPr lang="en-US"/>
          </a:p>
        </p:txBody>
      </p:sp>
    </p:spTree>
    <p:extLst>
      <p:ext uri="{BB962C8B-B14F-4D97-AF65-F5344CB8AC3E}">
        <p14:creationId xmlns:p14="http://schemas.microsoft.com/office/powerpoint/2010/main" val="3226656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files.tested.com/photos/2012/11/27/41660-minecraf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394" y="1522176"/>
            <a:ext cx="9309211" cy="523643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838200" y="365125"/>
            <a:ext cx="10515600" cy="1325563"/>
          </a:xfrm>
        </p:spPr>
        <p:txBody>
          <a:bodyPr/>
          <a:lstStyle/>
          <a:p>
            <a:r>
              <a:rPr lang="en-GB" dirty="0"/>
              <a:t>Minecraft screenshot</a:t>
            </a:r>
          </a:p>
        </p:txBody>
      </p:sp>
      <p:sp>
        <p:nvSpPr>
          <p:cNvPr id="2" name="Slide Number Placeholder 1">
            <a:extLst>
              <a:ext uri="{FF2B5EF4-FFF2-40B4-BE49-F238E27FC236}">
                <a16:creationId xmlns:a16="http://schemas.microsoft.com/office/drawing/2014/main" id="{BE8F23A5-1B82-47E2-A146-6C14065E4725}"/>
              </a:ext>
            </a:extLst>
          </p:cNvPr>
          <p:cNvSpPr>
            <a:spLocks noGrp="1"/>
          </p:cNvSpPr>
          <p:nvPr>
            <p:ph type="sldNum" sz="quarter" idx="12"/>
          </p:nvPr>
        </p:nvSpPr>
        <p:spPr/>
        <p:txBody>
          <a:bodyPr/>
          <a:lstStyle/>
          <a:p>
            <a:fld id="{14916389-8DA2-4895-A136-10DC563793AA}" type="slidenum">
              <a:rPr lang="en-US" smtClean="0"/>
              <a:t>72</a:t>
            </a:fld>
            <a:endParaRPr lang="en-US"/>
          </a:p>
        </p:txBody>
      </p:sp>
    </p:spTree>
    <p:extLst>
      <p:ext uri="{BB962C8B-B14F-4D97-AF65-F5344CB8AC3E}">
        <p14:creationId xmlns:p14="http://schemas.microsoft.com/office/powerpoint/2010/main" val="11640998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Desirable Qualities of Procedural Generation</a:t>
            </a:r>
          </a:p>
        </p:txBody>
      </p:sp>
      <p:sp>
        <p:nvSpPr>
          <p:cNvPr id="3" name="Content Placeholder 2"/>
          <p:cNvSpPr>
            <a:spLocks noGrp="1"/>
          </p:cNvSpPr>
          <p:nvPr>
            <p:ph idx="1"/>
          </p:nvPr>
        </p:nvSpPr>
        <p:spPr>
          <a:xfrm>
            <a:off x="838200" y="2064165"/>
            <a:ext cx="5562600" cy="4351338"/>
          </a:xfrm>
        </p:spPr>
        <p:txBody>
          <a:bodyPr/>
          <a:lstStyle/>
          <a:p>
            <a:r>
              <a:rPr lang="en-GB" dirty="0"/>
              <a:t>Enough novelty to keep the player interested</a:t>
            </a:r>
          </a:p>
          <a:p>
            <a:r>
              <a:rPr lang="en-GB" dirty="0"/>
              <a:t>Length of level</a:t>
            </a:r>
          </a:p>
          <a:p>
            <a:r>
              <a:rPr lang="en-GB" dirty="0"/>
              <a:t>Balanced difficulty </a:t>
            </a:r>
          </a:p>
          <a:p>
            <a:r>
              <a:rPr lang="en-GB" dirty="0"/>
              <a:t>Adapted to the players preferences</a:t>
            </a:r>
          </a:p>
          <a:p>
            <a:r>
              <a:rPr lang="en-GB" dirty="0"/>
              <a:t>Reliable, high quality environment</a:t>
            </a:r>
          </a:p>
          <a:p>
            <a:r>
              <a:rPr lang="en-GB" dirty="0"/>
              <a:t>No dead ends or errors</a:t>
            </a:r>
          </a:p>
          <a:p>
            <a:endParaRPr lang="en-GB" dirty="0"/>
          </a:p>
        </p:txBody>
      </p:sp>
      <p:sp>
        <p:nvSpPr>
          <p:cNvPr id="5" name="TextBox 4"/>
          <p:cNvSpPr txBox="1"/>
          <p:nvPr/>
        </p:nvSpPr>
        <p:spPr>
          <a:xfrm>
            <a:off x="7101870" y="2152369"/>
            <a:ext cx="4426858" cy="28623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dirty="0"/>
              <a:t>For a great overview of desirable qualities in level generation download this paper. This could be useful background reading for anyone considering having an AI architect in their game:</a:t>
            </a:r>
          </a:p>
          <a:p>
            <a:endParaRPr lang="en-GB" dirty="0"/>
          </a:p>
          <a:p>
            <a:r>
              <a:rPr lang="en-GB" i="1" dirty="0"/>
              <a:t>Shaker, Noor, et al. "The 2010 Mario AI championship: Level generation track." Computational Intelligence and AI in Games, IEEE Transactions on 3.4 (2011): 332-347.</a:t>
            </a:r>
          </a:p>
        </p:txBody>
      </p:sp>
      <p:sp>
        <p:nvSpPr>
          <p:cNvPr id="4" name="Slide Number Placeholder 3">
            <a:extLst>
              <a:ext uri="{FF2B5EF4-FFF2-40B4-BE49-F238E27FC236}">
                <a16:creationId xmlns:a16="http://schemas.microsoft.com/office/drawing/2014/main" id="{62CC36E1-30BC-473C-BD1E-ADE170FFC6DB}"/>
              </a:ext>
            </a:extLst>
          </p:cNvPr>
          <p:cNvSpPr>
            <a:spLocks noGrp="1"/>
          </p:cNvSpPr>
          <p:nvPr>
            <p:ph type="sldNum" sz="quarter" idx="12"/>
          </p:nvPr>
        </p:nvSpPr>
        <p:spPr/>
        <p:txBody>
          <a:bodyPr/>
          <a:lstStyle/>
          <a:p>
            <a:fld id="{14916389-8DA2-4895-A136-10DC563793AA}" type="slidenum">
              <a:rPr lang="en-US" smtClean="0"/>
              <a:t>73</a:t>
            </a:fld>
            <a:endParaRPr lang="en-US"/>
          </a:p>
        </p:txBody>
      </p:sp>
    </p:spTree>
    <p:extLst>
      <p:ext uri="{BB962C8B-B14F-4D97-AF65-F5344CB8AC3E}">
        <p14:creationId xmlns:p14="http://schemas.microsoft.com/office/powerpoint/2010/main" val="2659712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Risks</a:t>
            </a:r>
          </a:p>
        </p:txBody>
      </p:sp>
      <p:sp>
        <p:nvSpPr>
          <p:cNvPr id="3" name="Content Placeholder 2"/>
          <p:cNvSpPr>
            <a:spLocks noGrp="1"/>
          </p:cNvSpPr>
          <p:nvPr>
            <p:ph idx="1"/>
          </p:nvPr>
        </p:nvSpPr>
        <p:spPr/>
        <p:txBody>
          <a:bodyPr>
            <a:normAutofit lnSpcReduction="10000"/>
          </a:bodyPr>
          <a:lstStyle/>
          <a:p>
            <a:r>
              <a:rPr lang="en-GB" dirty="0"/>
              <a:t>Generating content can become a </a:t>
            </a:r>
            <a:r>
              <a:rPr lang="en-GB" dirty="0">
                <a:solidFill>
                  <a:srgbClr val="0070C0"/>
                </a:solidFill>
              </a:rPr>
              <a:t>complex problem</a:t>
            </a:r>
            <a:r>
              <a:rPr lang="en-GB" dirty="0"/>
              <a:t>, taking </a:t>
            </a:r>
            <a:r>
              <a:rPr lang="en-GB" dirty="0">
                <a:solidFill>
                  <a:srgbClr val="00B050"/>
                </a:solidFill>
              </a:rPr>
              <a:t>substantial time </a:t>
            </a:r>
            <a:r>
              <a:rPr lang="en-GB" dirty="0"/>
              <a:t>to complete. </a:t>
            </a:r>
          </a:p>
          <a:p>
            <a:endParaRPr lang="en-GB" dirty="0"/>
          </a:p>
          <a:p>
            <a:r>
              <a:rPr lang="en-GB" dirty="0"/>
              <a:t>Complete </a:t>
            </a:r>
            <a:r>
              <a:rPr lang="en-GB" dirty="0">
                <a:solidFill>
                  <a:schemeClr val="accent2"/>
                </a:solidFill>
              </a:rPr>
              <a:t>testing</a:t>
            </a:r>
            <a:r>
              <a:rPr lang="en-GB" dirty="0"/>
              <a:t> of procedurally generated content </a:t>
            </a:r>
            <a:r>
              <a:rPr lang="en-GB" dirty="0">
                <a:solidFill>
                  <a:schemeClr val="accent2"/>
                </a:solidFill>
              </a:rPr>
              <a:t>is impossible </a:t>
            </a:r>
            <a:r>
              <a:rPr lang="en-GB" dirty="0"/>
              <a:t>(you can only statistically sample)</a:t>
            </a:r>
          </a:p>
          <a:p>
            <a:endParaRPr lang="en-GB" dirty="0"/>
          </a:p>
          <a:p>
            <a:r>
              <a:rPr lang="en-GB" dirty="0"/>
              <a:t>If even 1/100 levels generated are “bad”, that’s a problem</a:t>
            </a:r>
          </a:p>
          <a:p>
            <a:endParaRPr lang="en-GB" dirty="0"/>
          </a:p>
          <a:p>
            <a:r>
              <a:rPr lang="en-GB" dirty="0"/>
              <a:t>Procedurally generated levels can be viewed as meaningless content</a:t>
            </a:r>
          </a:p>
          <a:p>
            <a:pPr lvl="1"/>
            <a:r>
              <a:rPr lang="en-GB" dirty="0"/>
              <a:t>Soulless without the guiding hand of a human designer</a:t>
            </a:r>
          </a:p>
        </p:txBody>
      </p:sp>
      <p:sp>
        <p:nvSpPr>
          <p:cNvPr id="4" name="Slide Number Placeholder 3">
            <a:extLst>
              <a:ext uri="{FF2B5EF4-FFF2-40B4-BE49-F238E27FC236}">
                <a16:creationId xmlns:a16="http://schemas.microsoft.com/office/drawing/2014/main" id="{C9F55A09-F716-4AB9-BD9A-21DD022DADA0}"/>
              </a:ext>
            </a:extLst>
          </p:cNvPr>
          <p:cNvSpPr>
            <a:spLocks noGrp="1"/>
          </p:cNvSpPr>
          <p:nvPr>
            <p:ph type="sldNum" sz="quarter" idx="12"/>
          </p:nvPr>
        </p:nvSpPr>
        <p:spPr/>
        <p:txBody>
          <a:bodyPr/>
          <a:lstStyle/>
          <a:p>
            <a:fld id="{14916389-8DA2-4895-A136-10DC563793AA}" type="slidenum">
              <a:rPr lang="en-US" smtClean="0"/>
              <a:t>74</a:t>
            </a:fld>
            <a:endParaRPr lang="en-US"/>
          </a:p>
        </p:txBody>
      </p:sp>
    </p:spTree>
    <p:extLst>
      <p:ext uri="{BB962C8B-B14F-4D97-AF65-F5344CB8AC3E}">
        <p14:creationId xmlns:p14="http://schemas.microsoft.com/office/powerpoint/2010/main" val="3095888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challenges in procedural generation</a:t>
            </a:r>
          </a:p>
        </p:txBody>
      </p:sp>
      <p:sp>
        <p:nvSpPr>
          <p:cNvPr id="3" name="Content Placeholder 2"/>
          <p:cNvSpPr>
            <a:spLocks noGrp="1"/>
          </p:cNvSpPr>
          <p:nvPr>
            <p:ph idx="1"/>
          </p:nvPr>
        </p:nvSpPr>
        <p:spPr>
          <a:xfrm>
            <a:off x="838200" y="1825625"/>
            <a:ext cx="6065520" cy="4351338"/>
          </a:xfrm>
        </p:spPr>
        <p:txBody>
          <a:bodyPr>
            <a:normAutofit fontScale="85000" lnSpcReduction="10000"/>
          </a:bodyPr>
          <a:lstStyle/>
          <a:p>
            <a:r>
              <a:rPr lang="en-GB" dirty="0"/>
              <a:t>Ensure quality of player experience</a:t>
            </a:r>
          </a:p>
          <a:p>
            <a:endParaRPr lang="en-GB" dirty="0"/>
          </a:p>
          <a:p>
            <a:r>
              <a:rPr lang="en-GB" dirty="0"/>
              <a:t>Mental and statistical model of players</a:t>
            </a:r>
          </a:p>
          <a:p>
            <a:endParaRPr lang="en-GB" dirty="0"/>
          </a:p>
          <a:p>
            <a:r>
              <a:rPr lang="en-GB" dirty="0"/>
              <a:t>Environments make sense (i.e. underlying rules of generation)</a:t>
            </a:r>
          </a:p>
          <a:p>
            <a:pPr marL="0" indent="0">
              <a:buNone/>
            </a:pPr>
            <a:endParaRPr lang="en-GB" dirty="0"/>
          </a:p>
          <a:p>
            <a:r>
              <a:rPr lang="en-GB" dirty="0"/>
              <a:t>Detecting, avoiding and dealing with broken levels</a:t>
            </a:r>
          </a:p>
          <a:p>
            <a:endParaRPr lang="en-GB" dirty="0"/>
          </a:p>
          <a:p>
            <a:r>
              <a:rPr lang="en-GB" dirty="0"/>
              <a:t>“Deep understanding” vs “generate and test”</a:t>
            </a:r>
          </a:p>
          <a:p>
            <a:endParaRPr lang="en-GB" dirty="0"/>
          </a:p>
        </p:txBody>
      </p:sp>
      <p:pic>
        <p:nvPicPr>
          <p:cNvPr id="36866" name="Picture 2" descr="http://golancourses.net/2011spring/wp-content/uploads/city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514" y="2331692"/>
            <a:ext cx="4812225" cy="2773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1723" y="5104737"/>
            <a:ext cx="4867884" cy="338554"/>
          </a:xfrm>
          <a:prstGeom prst="rect">
            <a:avLst/>
          </a:prstGeom>
          <a:noFill/>
        </p:spPr>
        <p:txBody>
          <a:bodyPr wrap="square" rtlCol="0">
            <a:spAutoFit/>
          </a:bodyPr>
          <a:lstStyle/>
          <a:p>
            <a:r>
              <a:rPr lang="en-GB" sz="1600" dirty="0"/>
              <a:t>Procedural City Generator from Introversion</a:t>
            </a:r>
          </a:p>
        </p:txBody>
      </p:sp>
      <p:sp>
        <p:nvSpPr>
          <p:cNvPr id="5" name="Slide Number Placeholder 4">
            <a:extLst>
              <a:ext uri="{FF2B5EF4-FFF2-40B4-BE49-F238E27FC236}">
                <a16:creationId xmlns:a16="http://schemas.microsoft.com/office/drawing/2014/main" id="{826E083E-2C31-45EA-92D2-4573EC3A1E59}"/>
              </a:ext>
            </a:extLst>
          </p:cNvPr>
          <p:cNvSpPr>
            <a:spLocks noGrp="1"/>
          </p:cNvSpPr>
          <p:nvPr>
            <p:ph type="sldNum" sz="quarter" idx="12"/>
          </p:nvPr>
        </p:nvSpPr>
        <p:spPr/>
        <p:txBody>
          <a:bodyPr/>
          <a:lstStyle/>
          <a:p>
            <a:fld id="{14916389-8DA2-4895-A136-10DC563793AA}" type="slidenum">
              <a:rPr lang="en-US" smtClean="0"/>
              <a:t>75</a:t>
            </a:fld>
            <a:endParaRPr lang="en-US"/>
          </a:p>
        </p:txBody>
      </p:sp>
    </p:spTree>
    <p:extLst>
      <p:ext uri="{BB962C8B-B14F-4D97-AF65-F5344CB8AC3E}">
        <p14:creationId xmlns:p14="http://schemas.microsoft.com/office/powerpoint/2010/main" val="3253077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challenges in procedural generation</a:t>
            </a:r>
          </a:p>
        </p:txBody>
      </p:sp>
      <p:sp>
        <p:nvSpPr>
          <p:cNvPr id="3" name="Content Placeholder 2"/>
          <p:cNvSpPr>
            <a:spLocks noGrp="1"/>
          </p:cNvSpPr>
          <p:nvPr>
            <p:ph idx="1"/>
          </p:nvPr>
        </p:nvSpPr>
        <p:spPr>
          <a:xfrm>
            <a:off x="838200" y="1825625"/>
            <a:ext cx="10515600" cy="4749346"/>
          </a:xfrm>
        </p:spPr>
        <p:txBody>
          <a:bodyPr>
            <a:normAutofit/>
          </a:bodyPr>
          <a:lstStyle/>
          <a:p>
            <a:r>
              <a:rPr lang="en-GB" dirty="0"/>
              <a:t>Destiny – It’s easy to have infinite levels, but are they fun? Is there a sense of progression and achievement?</a:t>
            </a:r>
          </a:p>
          <a:p>
            <a:endParaRPr lang="en-GB" dirty="0"/>
          </a:p>
          <a:p>
            <a:r>
              <a:rPr lang="en-GB" dirty="0"/>
              <a:t>How do you know you are generating something interesting?</a:t>
            </a:r>
          </a:p>
          <a:p>
            <a:endParaRPr lang="en-GB" dirty="0"/>
          </a:p>
          <a:p>
            <a:r>
              <a:rPr lang="en-GB" dirty="0"/>
              <a:t>Social factors and full expressiveness with story / language generation</a:t>
            </a:r>
          </a:p>
          <a:p>
            <a:pPr marL="0" indent="0">
              <a:buNone/>
            </a:pPr>
            <a:endParaRPr lang="en-GB" dirty="0"/>
          </a:p>
          <a:p>
            <a:r>
              <a:rPr lang="en-GB" dirty="0"/>
              <a:t>Personalised generation of content</a:t>
            </a:r>
          </a:p>
          <a:p>
            <a:pPr marL="0" indent="0">
              <a:buNone/>
            </a:pPr>
            <a:endParaRPr lang="en-GB" dirty="0"/>
          </a:p>
        </p:txBody>
      </p:sp>
      <p:sp>
        <p:nvSpPr>
          <p:cNvPr id="4" name="Slide Number Placeholder 3">
            <a:extLst>
              <a:ext uri="{FF2B5EF4-FFF2-40B4-BE49-F238E27FC236}">
                <a16:creationId xmlns:a16="http://schemas.microsoft.com/office/drawing/2014/main" id="{B58D916A-FE69-44B9-84B1-FF19D11EC076}"/>
              </a:ext>
            </a:extLst>
          </p:cNvPr>
          <p:cNvSpPr>
            <a:spLocks noGrp="1"/>
          </p:cNvSpPr>
          <p:nvPr>
            <p:ph type="sldNum" sz="quarter" idx="12"/>
          </p:nvPr>
        </p:nvSpPr>
        <p:spPr/>
        <p:txBody>
          <a:bodyPr/>
          <a:lstStyle/>
          <a:p>
            <a:fld id="{14916389-8DA2-4895-A136-10DC563793AA}" type="slidenum">
              <a:rPr lang="en-US" smtClean="0"/>
              <a:t>76</a:t>
            </a:fld>
            <a:endParaRPr lang="en-US"/>
          </a:p>
        </p:txBody>
      </p:sp>
    </p:spTree>
    <p:extLst>
      <p:ext uri="{BB962C8B-B14F-4D97-AF65-F5344CB8AC3E}">
        <p14:creationId xmlns:p14="http://schemas.microsoft.com/office/powerpoint/2010/main" val="1449602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When is procedural content generation (PCG) a good idea?</a:t>
            </a:r>
          </a:p>
        </p:txBody>
      </p:sp>
      <p:sp>
        <p:nvSpPr>
          <p:cNvPr id="3" name="Content Placeholder 2"/>
          <p:cNvSpPr>
            <a:spLocks noGrp="1"/>
          </p:cNvSpPr>
          <p:nvPr>
            <p:ph idx="1"/>
          </p:nvPr>
        </p:nvSpPr>
        <p:spPr>
          <a:xfrm>
            <a:off x="838200" y="1825625"/>
            <a:ext cx="6041571" cy="4351338"/>
          </a:xfrm>
        </p:spPr>
        <p:txBody>
          <a:bodyPr>
            <a:normAutofit fontScale="77500" lnSpcReduction="20000"/>
          </a:bodyPr>
          <a:lstStyle/>
          <a:p>
            <a:r>
              <a:rPr lang="en-GB" dirty="0"/>
              <a:t>The chart on the right is for developing a level using PCG techniques (</a:t>
            </a:r>
            <a:r>
              <a:rPr lang="en-GB" dirty="0">
                <a:solidFill>
                  <a:schemeClr val="bg1">
                    <a:lumMod val="50000"/>
                  </a:schemeClr>
                </a:solidFill>
              </a:rPr>
              <a:t>grey</a:t>
            </a:r>
            <a:r>
              <a:rPr lang="en-GB" dirty="0"/>
              <a:t>) vs designing a level manually (</a:t>
            </a:r>
            <a:r>
              <a:rPr lang="en-GB" dirty="0">
                <a:solidFill>
                  <a:srgbClr val="C00000"/>
                </a:solidFill>
              </a:rPr>
              <a:t>red</a:t>
            </a:r>
            <a:r>
              <a:rPr lang="en-GB" dirty="0"/>
              <a:t>)</a:t>
            </a:r>
          </a:p>
          <a:p>
            <a:endParaRPr lang="en-GB" dirty="0"/>
          </a:p>
          <a:p>
            <a:r>
              <a:rPr lang="en-GB" dirty="0"/>
              <a:t>For small environments, designing them manually will take much less time, but as the size increases so does the time it takes</a:t>
            </a:r>
          </a:p>
          <a:p>
            <a:endParaRPr lang="en-GB" dirty="0"/>
          </a:p>
          <a:p>
            <a:r>
              <a:rPr lang="en-GB" dirty="0"/>
              <a:t>A PCG level designer takes a fixed amount of time to develop and (in principle) is not affected by the size of the environment. </a:t>
            </a:r>
          </a:p>
          <a:p>
            <a:endParaRPr lang="en-GB" dirty="0"/>
          </a:p>
          <a:p>
            <a:r>
              <a:rPr lang="en-GB" dirty="0"/>
              <a:t>So for generating large environments, it could make a significant time and cost saving</a:t>
            </a:r>
          </a:p>
        </p:txBody>
      </p:sp>
      <p:graphicFrame>
        <p:nvGraphicFramePr>
          <p:cNvPr id="4" name="Chart 199"/>
          <p:cNvGraphicFramePr/>
          <p:nvPr>
            <p:extLst>
              <p:ext uri="{D42A27DB-BD31-4B8C-83A1-F6EECF244321}">
                <p14:modId xmlns:p14="http://schemas.microsoft.com/office/powerpoint/2010/main" val="753392226"/>
              </p:ext>
            </p:extLst>
          </p:nvPr>
        </p:nvGraphicFramePr>
        <p:xfrm>
          <a:off x="6879771" y="1386937"/>
          <a:ext cx="4819450" cy="4790026"/>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47DE6569-9F3C-45D1-A282-71480686495E}"/>
              </a:ext>
            </a:extLst>
          </p:cNvPr>
          <p:cNvSpPr>
            <a:spLocks noGrp="1"/>
          </p:cNvSpPr>
          <p:nvPr>
            <p:ph type="sldNum" sz="quarter" idx="12"/>
          </p:nvPr>
        </p:nvSpPr>
        <p:spPr/>
        <p:txBody>
          <a:bodyPr/>
          <a:lstStyle/>
          <a:p>
            <a:fld id="{14916389-8DA2-4895-A136-10DC563793AA}" type="slidenum">
              <a:rPr lang="en-US" smtClean="0"/>
              <a:t>77</a:t>
            </a:fld>
            <a:endParaRPr lang="en-US"/>
          </a:p>
        </p:txBody>
      </p:sp>
    </p:spTree>
    <p:extLst>
      <p:ext uri="{BB962C8B-B14F-4D97-AF65-F5344CB8AC3E}">
        <p14:creationId xmlns:p14="http://schemas.microsoft.com/office/powerpoint/2010/main" val="42527056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cdn.akamai.steamstatic.com/steam/apps/275850/header.jpg?t=14688408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2308"/>
            <a:ext cx="12192000" cy="569843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73DE05C-593A-4308-89D9-929A648F91A5}"/>
              </a:ext>
            </a:extLst>
          </p:cNvPr>
          <p:cNvSpPr>
            <a:spLocks noGrp="1"/>
          </p:cNvSpPr>
          <p:nvPr>
            <p:ph type="sldNum" sz="quarter" idx="12"/>
          </p:nvPr>
        </p:nvSpPr>
        <p:spPr/>
        <p:txBody>
          <a:bodyPr/>
          <a:lstStyle/>
          <a:p>
            <a:fld id="{14916389-8DA2-4895-A136-10DC563793AA}" type="slidenum">
              <a:rPr lang="en-US" smtClean="0"/>
              <a:t>78</a:t>
            </a:fld>
            <a:endParaRPr lang="en-US"/>
          </a:p>
        </p:txBody>
      </p:sp>
    </p:spTree>
    <p:extLst>
      <p:ext uri="{BB962C8B-B14F-4D97-AF65-F5344CB8AC3E}">
        <p14:creationId xmlns:p14="http://schemas.microsoft.com/office/powerpoint/2010/main" val="25183038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 Man’s Sky</a:t>
            </a:r>
          </a:p>
        </p:txBody>
      </p:sp>
      <p:sp>
        <p:nvSpPr>
          <p:cNvPr id="3" name="Content Placeholder 2"/>
          <p:cNvSpPr>
            <a:spLocks noGrp="1"/>
          </p:cNvSpPr>
          <p:nvPr>
            <p:ph idx="1"/>
          </p:nvPr>
        </p:nvSpPr>
        <p:spPr/>
        <p:txBody>
          <a:bodyPr>
            <a:normAutofit lnSpcReduction="10000"/>
          </a:bodyPr>
          <a:lstStyle/>
          <a:p>
            <a:r>
              <a:rPr lang="en-GB" dirty="0"/>
              <a:t>The video game No Man‘s Sky by Hello Games </a:t>
            </a:r>
            <a:r>
              <a:rPr lang="en-GB" dirty="0" err="1"/>
              <a:t>attemped</a:t>
            </a:r>
            <a:r>
              <a:rPr lang="en-GB" dirty="0"/>
              <a:t> to procedurally generate and entire Universe</a:t>
            </a:r>
          </a:p>
          <a:p>
            <a:endParaRPr lang="en-GB" dirty="0"/>
          </a:p>
          <a:p>
            <a:r>
              <a:rPr lang="en-GB" dirty="0">
                <a:solidFill>
                  <a:srgbClr val="7030A0"/>
                </a:solidFill>
              </a:rPr>
              <a:t>18,446,744,073,709,551,616</a:t>
            </a:r>
            <a:r>
              <a:rPr lang="en-GB" dirty="0"/>
              <a:t> unique planets</a:t>
            </a:r>
          </a:p>
          <a:p>
            <a:pPr lvl="1"/>
            <a:r>
              <a:rPr lang="en-GB" dirty="0"/>
              <a:t>That would take 5 billion years to explore…</a:t>
            </a:r>
          </a:p>
          <a:p>
            <a:pPr lvl="1"/>
            <a:endParaRPr lang="en-GB" dirty="0"/>
          </a:p>
          <a:p>
            <a:r>
              <a:rPr lang="en-GB" dirty="0"/>
              <a:t>Terrain, animals, plants are all procedurally generated</a:t>
            </a:r>
          </a:p>
          <a:p>
            <a:pPr lvl="1"/>
            <a:endParaRPr lang="en-GB" dirty="0"/>
          </a:p>
          <a:p>
            <a:r>
              <a:rPr lang="en-GB" dirty="0"/>
              <a:t>How to ensure that the planets being generated are fun and interesting enough to explore?</a:t>
            </a:r>
          </a:p>
          <a:p>
            <a:endParaRPr lang="en-GB" dirty="0"/>
          </a:p>
          <a:p>
            <a:endParaRPr lang="en-GB" dirty="0"/>
          </a:p>
        </p:txBody>
      </p:sp>
      <p:sp>
        <p:nvSpPr>
          <p:cNvPr id="4" name="Slide Number Placeholder 3">
            <a:extLst>
              <a:ext uri="{FF2B5EF4-FFF2-40B4-BE49-F238E27FC236}">
                <a16:creationId xmlns:a16="http://schemas.microsoft.com/office/drawing/2014/main" id="{A4CBF4DF-C7DF-49F4-9884-5EE3AF0BEAE0}"/>
              </a:ext>
            </a:extLst>
          </p:cNvPr>
          <p:cNvSpPr>
            <a:spLocks noGrp="1"/>
          </p:cNvSpPr>
          <p:nvPr>
            <p:ph type="sldNum" sz="quarter" idx="12"/>
          </p:nvPr>
        </p:nvSpPr>
        <p:spPr/>
        <p:txBody>
          <a:bodyPr/>
          <a:lstStyle/>
          <a:p>
            <a:fld id="{14916389-8DA2-4895-A136-10DC563793AA}" type="slidenum">
              <a:rPr lang="en-US" smtClean="0"/>
              <a:t>79</a:t>
            </a:fld>
            <a:endParaRPr lang="en-US"/>
          </a:p>
        </p:txBody>
      </p:sp>
    </p:spTree>
    <p:extLst>
      <p:ext uri="{BB962C8B-B14F-4D97-AF65-F5344CB8AC3E}">
        <p14:creationId xmlns:p14="http://schemas.microsoft.com/office/powerpoint/2010/main" val="1433481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Talking Point</a:t>
            </a:r>
          </a:p>
        </p:txBody>
      </p:sp>
      <p:sp>
        <p:nvSpPr>
          <p:cNvPr id="4" name="TextBox 3"/>
          <p:cNvSpPr txBox="1"/>
          <p:nvPr/>
        </p:nvSpPr>
        <p:spPr>
          <a:xfrm>
            <a:off x="765429" y="2769476"/>
            <a:ext cx="10661142" cy="1015663"/>
          </a:xfrm>
          <a:prstGeom prst="rect">
            <a:avLst/>
          </a:prstGeom>
          <a:solidFill>
            <a:srgbClr val="4A76BE"/>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6000" dirty="0"/>
              <a:t>What makes a good AI opponent?</a:t>
            </a:r>
          </a:p>
        </p:txBody>
      </p:sp>
      <p:sp>
        <p:nvSpPr>
          <p:cNvPr id="5" name="5-Point Star 4"/>
          <p:cNvSpPr/>
          <p:nvPr/>
        </p:nvSpPr>
        <p:spPr>
          <a:xfrm>
            <a:off x="11128248" y="5879592"/>
            <a:ext cx="768096" cy="67665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EED083EC-6231-4AD8-94E5-981346116066}"/>
              </a:ext>
            </a:extLst>
          </p:cNvPr>
          <p:cNvSpPr>
            <a:spLocks noGrp="1"/>
          </p:cNvSpPr>
          <p:nvPr>
            <p:ph type="sldNum" sz="quarter" idx="12"/>
          </p:nvPr>
        </p:nvSpPr>
        <p:spPr/>
        <p:txBody>
          <a:bodyPr/>
          <a:lstStyle/>
          <a:p>
            <a:fld id="{14916389-8DA2-4895-A136-10DC563793AA}" type="slidenum">
              <a:rPr lang="en-US" smtClean="0"/>
              <a:t>8</a:t>
            </a:fld>
            <a:endParaRPr lang="en-US"/>
          </a:p>
        </p:txBody>
      </p:sp>
    </p:spTree>
    <p:extLst>
      <p:ext uri="{BB962C8B-B14F-4D97-AF65-F5344CB8AC3E}">
        <p14:creationId xmlns:p14="http://schemas.microsoft.com/office/powerpoint/2010/main" val="37736098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332748357"/>
              </p:ext>
            </p:extLst>
          </p:nvPr>
        </p:nvGraphicFramePr>
        <p:xfrm>
          <a:off x="1" y="0"/>
          <a:ext cx="12182354" cy="6858000"/>
        </p:xfrm>
        <a:graphic>
          <a:graphicData uri="http://schemas.openxmlformats.org/presentationml/2006/ole">
            <mc:AlternateContent xmlns:mc="http://schemas.openxmlformats.org/markup-compatibility/2006">
              <mc:Choice xmlns:v="urn:schemas-microsoft-com:vml" Requires="v">
                <p:oleObj spid="_x0000_s29734" name="Image" r:id="rId3" imgW="12698280" imgH="7148880" progId="Photoshop.Image.13">
                  <p:embed/>
                </p:oleObj>
              </mc:Choice>
              <mc:Fallback>
                <p:oleObj name="Image" r:id="rId3" imgW="12698280" imgH="7148880" progId="Photoshop.Image.13">
                  <p:embed/>
                  <p:pic>
                    <p:nvPicPr>
                      <p:cNvPr id="4" name="Object 3"/>
                      <p:cNvPicPr/>
                      <p:nvPr/>
                    </p:nvPicPr>
                    <p:blipFill>
                      <a:blip r:embed="rId4"/>
                      <a:stretch>
                        <a:fillRect/>
                      </a:stretch>
                    </p:blipFill>
                    <p:spPr>
                      <a:xfrm>
                        <a:off x="1" y="0"/>
                        <a:ext cx="12182354" cy="6858000"/>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9303CB4F-5C3A-4242-8476-ADFBADA06DCF}"/>
              </a:ext>
            </a:extLst>
          </p:cNvPr>
          <p:cNvSpPr>
            <a:spLocks noGrp="1"/>
          </p:cNvSpPr>
          <p:nvPr>
            <p:ph type="sldNum" sz="quarter" idx="12"/>
          </p:nvPr>
        </p:nvSpPr>
        <p:spPr/>
        <p:txBody>
          <a:bodyPr/>
          <a:lstStyle/>
          <a:p>
            <a:fld id="{14916389-8DA2-4895-A136-10DC563793AA}" type="slidenum">
              <a:rPr lang="en-US" smtClean="0"/>
              <a:t>80</a:t>
            </a:fld>
            <a:endParaRPr lang="en-US"/>
          </a:p>
        </p:txBody>
      </p:sp>
    </p:spTree>
    <p:extLst>
      <p:ext uri="{BB962C8B-B14F-4D97-AF65-F5344CB8AC3E}">
        <p14:creationId xmlns:p14="http://schemas.microsoft.com/office/powerpoint/2010/main" val="2154700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401832638"/>
              </p:ext>
            </p:extLst>
          </p:nvPr>
        </p:nvGraphicFramePr>
        <p:xfrm>
          <a:off x="311456" y="363271"/>
          <a:ext cx="5335542" cy="2800843"/>
        </p:xfrm>
        <a:graphic>
          <a:graphicData uri="http://schemas.openxmlformats.org/presentationml/2006/ole">
            <mc:AlternateContent xmlns:mc="http://schemas.openxmlformats.org/markup-compatibility/2006">
              <mc:Choice xmlns:v="urn:schemas-microsoft-com:vml" Requires="v">
                <p:oleObj spid="_x0000_s32865" name="Image" r:id="rId3" imgW="12698280" imgH="6666480" progId="Photoshop.Image.13">
                  <p:embed/>
                </p:oleObj>
              </mc:Choice>
              <mc:Fallback>
                <p:oleObj name="Image" r:id="rId3" imgW="12698280" imgH="6666480" progId="Photoshop.Image.13">
                  <p:embed/>
                  <p:pic>
                    <p:nvPicPr>
                      <p:cNvPr id="4" name="Object 3"/>
                      <p:cNvPicPr/>
                      <p:nvPr/>
                    </p:nvPicPr>
                    <p:blipFill>
                      <a:blip r:embed="rId4"/>
                      <a:stretch>
                        <a:fillRect/>
                      </a:stretch>
                    </p:blipFill>
                    <p:spPr>
                      <a:xfrm>
                        <a:off x="311456" y="363271"/>
                        <a:ext cx="5335542" cy="28008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018785349"/>
              </p:ext>
            </p:extLst>
          </p:nvPr>
        </p:nvGraphicFramePr>
        <p:xfrm>
          <a:off x="6093178" y="363271"/>
          <a:ext cx="5278422" cy="2960905"/>
        </p:xfrm>
        <a:graphic>
          <a:graphicData uri="http://schemas.openxmlformats.org/presentationml/2006/ole">
            <mc:AlternateContent xmlns:mc="http://schemas.openxmlformats.org/markup-compatibility/2006">
              <mc:Choice xmlns:v="urn:schemas-microsoft-com:vml" Requires="v">
                <p:oleObj spid="_x0000_s32866" name="Image" r:id="rId5" imgW="12698280" imgH="7123680" progId="Photoshop.Image.13">
                  <p:embed/>
                </p:oleObj>
              </mc:Choice>
              <mc:Fallback>
                <p:oleObj name="Image" r:id="rId5" imgW="12698280" imgH="7123680" progId="Photoshop.Image.13">
                  <p:embed/>
                  <p:pic>
                    <p:nvPicPr>
                      <p:cNvPr id="5" name="Object 4"/>
                      <p:cNvPicPr/>
                      <p:nvPr/>
                    </p:nvPicPr>
                    <p:blipFill>
                      <a:blip r:embed="rId6"/>
                      <a:stretch>
                        <a:fillRect/>
                      </a:stretch>
                    </p:blipFill>
                    <p:spPr>
                      <a:xfrm>
                        <a:off x="6093178" y="363271"/>
                        <a:ext cx="5278422" cy="296090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28343409"/>
              </p:ext>
            </p:extLst>
          </p:nvPr>
        </p:nvGraphicFramePr>
        <p:xfrm>
          <a:off x="462613" y="3614114"/>
          <a:ext cx="5184385" cy="2918526"/>
        </p:xfrm>
        <a:graphic>
          <a:graphicData uri="http://schemas.openxmlformats.org/presentationml/2006/ole">
            <mc:AlternateContent xmlns:mc="http://schemas.openxmlformats.org/markup-compatibility/2006">
              <mc:Choice xmlns:v="urn:schemas-microsoft-com:vml" Requires="v">
                <p:oleObj spid="_x0000_s32867" name="Image" r:id="rId7" imgW="12698280" imgH="7148880" progId="Photoshop.Image.13">
                  <p:embed/>
                </p:oleObj>
              </mc:Choice>
              <mc:Fallback>
                <p:oleObj name="Image" r:id="rId7" imgW="12698280" imgH="7148880" progId="Photoshop.Image.13">
                  <p:embed/>
                  <p:pic>
                    <p:nvPicPr>
                      <p:cNvPr id="6" name="Object 5"/>
                      <p:cNvPicPr/>
                      <p:nvPr/>
                    </p:nvPicPr>
                    <p:blipFill>
                      <a:blip r:embed="rId8"/>
                      <a:stretch>
                        <a:fillRect/>
                      </a:stretch>
                    </p:blipFill>
                    <p:spPr>
                      <a:xfrm>
                        <a:off x="462613" y="3614114"/>
                        <a:ext cx="5184385" cy="2918526"/>
                      </a:xfrm>
                      <a:prstGeom prst="rect">
                        <a:avLst/>
                      </a:prstGeom>
                    </p:spPr>
                  </p:pic>
                </p:oleObj>
              </mc:Fallback>
            </mc:AlternateContent>
          </a:graphicData>
        </a:graphic>
      </p:graphicFrame>
      <p:pic>
        <p:nvPicPr>
          <p:cNvPr id="7" name="Picture 4" descr="http://geekparty.com/wp-content/uploads/2014/06/No-Mans-Sky-trailer.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3178" y="3614114"/>
            <a:ext cx="5278422" cy="293612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2C39FF4-455B-408A-B0E1-023C7DE2E3C3}"/>
              </a:ext>
            </a:extLst>
          </p:cNvPr>
          <p:cNvSpPr>
            <a:spLocks noGrp="1"/>
          </p:cNvSpPr>
          <p:nvPr>
            <p:ph type="sldNum" sz="quarter" idx="12"/>
          </p:nvPr>
        </p:nvSpPr>
        <p:spPr/>
        <p:txBody>
          <a:bodyPr/>
          <a:lstStyle/>
          <a:p>
            <a:fld id="{14916389-8DA2-4895-A136-10DC563793AA}" type="slidenum">
              <a:rPr lang="en-US" smtClean="0"/>
              <a:t>81</a:t>
            </a:fld>
            <a:endParaRPr lang="en-US"/>
          </a:p>
        </p:txBody>
      </p:sp>
    </p:spTree>
    <p:extLst>
      <p:ext uri="{BB962C8B-B14F-4D97-AF65-F5344CB8AC3E}">
        <p14:creationId xmlns:p14="http://schemas.microsoft.com/office/powerpoint/2010/main" val="324254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01219" y="2692885"/>
            <a:ext cx="6278210" cy="1569660"/>
          </a:xfrm>
          <a:prstGeom prst="rect">
            <a:avLst/>
          </a:prstGeom>
          <a:solidFill>
            <a:srgbClr val="4A76BE"/>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4800" dirty="0"/>
              <a:t>How would you test an algorithm as big as this?</a:t>
            </a:r>
          </a:p>
        </p:txBody>
      </p:sp>
      <p:sp>
        <p:nvSpPr>
          <p:cNvPr id="5" name="Title 1"/>
          <p:cNvSpPr>
            <a:spLocks noGrp="1"/>
          </p:cNvSpPr>
          <p:nvPr>
            <p:ph type="title"/>
          </p:nvPr>
        </p:nvSpPr>
        <p:spPr>
          <a:xfrm>
            <a:off x="838200" y="365125"/>
            <a:ext cx="10515600" cy="1325563"/>
          </a:xfrm>
        </p:spPr>
        <p:txBody>
          <a:bodyPr/>
          <a:lstStyle/>
          <a:p>
            <a:r>
              <a:rPr lang="en-GB" dirty="0"/>
              <a:t>Talking Point</a:t>
            </a:r>
          </a:p>
        </p:txBody>
      </p:sp>
      <p:sp>
        <p:nvSpPr>
          <p:cNvPr id="6" name="5-Point Star 5"/>
          <p:cNvSpPr/>
          <p:nvPr/>
        </p:nvSpPr>
        <p:spPr>
          <a:xfrm>
            <a:off x="11128248" y="5879592"/>
            <a:ext cx="768096" cy="67665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C5D6ED0E-4271-48A6-B1EB-1B32522522A7}"/>
              </a:ext>
            </a:extLst>
          </p:cNvPr>
          <p:cNvSpPr>
            <a:spLocks noGrp="1"/>
          </p:cNvSpPr>
          <p:nvPr>
            <p:ph type="sldNum" sz="quarter" idx="12"/>
          </p:nvPr>
        </p:nvSpPr>
        <p:spPr/>
        <p:txBody>
          <a:bodyPr/>
          <a:lstStyle/>
          <a:p>
            <a:fld id="{14916389-8DA2-4895-A136-10DC563793AA}" type="slidenum">
              <a:rPr lang="en-US" smtClean="0"/>
              <a:t>82</a:t>
            </a:fld>
            <a:endParaRPr lang="en-US"/>
          </a:p>
        </p:txBody>
      </p:sp>
    </p:spTree>
    <p:extLst>
      <p:ext uri="{BB962C8B-B14F-4D97-AF65-F5344CB8AC3E}">
        <p14:creationId xmlns:p14="http://schemas.microsoft.com/office/powerpoint/2010/main" val="958042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Surveying</a:t>
            </a:r>
          </a:p>
        </p:txBody>
      </p:sp>
      <p:sp>
        <p:nvSpPr>
          <p:cNvPr id="3" name="Content Placeholder 2"/>
          <p:cNvSpPr>
            <a:spLocks noGrp="1"/>
          </p:cNvSpPr>
          <p:nvPr>
            <p:ph idx="1"/>
          </p:nvPr>
        </p:nvSpPr>
        <p:spPr>
          <a:xfrm>
            <a:off x="838200" y="1825625"/>
            <a:ext cx="5954486" cy="4351338"/>
          </a:xfrm>
        </p:spPr>
        <p:txBody>
          <a:bodyPr/>
          <a:lstStyle/>
          <a:p>
            <a:r>
              <a:rPr lang="en-GB" dirty="0"/>
              <a:t>The developers behind No Man’s Sky  created virtual autonomous drones that fly around each procedural planet, taking photos and surveying the terrain</a:t>
            </a:r>
          </a:p>
          <a:p>
            <a:endParaRPr lang="en-GB" dirty="0"/>
          </a:p>
          <a:p>
            <a:r>
              <a:rPr lang="en-GB" dirty="0"/>
              <a:t>Developers could then quickly get an idea about each planet, and adjust the underlying algorithms appropriately</a:t>
            </a:r>
          </a:p>
        </p:txBody>
      </p:sp>
      <p:pic>
        <p:nvPicPr>
          <p:cNvPr id="31746" name="Picture 2" descr="http://www.claimsjournal.com/app/uploads/2014/01/bigstock-Drone-428202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832" y="2090057"/>
            <a:ext cx="4758588" cy="317239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E4F3AF1-F461-42DE-A57A-1EC877E62588}"/>
              </a:ext>
            </a:extLst>
          </p:cNvPr>
          <p:cNvSpPr>
            <a:spLocks noGrp="1"/>
          </p:cNvSpPr>
          <p:nvPr>
            <p:ph type="sldNum" sz="quarter" idx="12"/>
          </p:nvPr>
        </p:nvSpPr>
        <p:spPr/>
        <p:txBody>
          <a:bodyPr/>
          <a:lstStyle/>
          <a:p>
            <a:fld id="{14916389-8DA2-4895-A136-10DC563793AA}" type="slidenum">
              <a:rPr lang="en-US" smtClean="0"/>
              <a:t>83</a:t>
            </a:fld>
            <a:endParaRPr lang="en-US"/>
          </a:p>
        </p:txBody>
      </p:sp>
    </p:spTree>
    <p:extLst>
      <p:ext uri="{BB962C8B-B14F-4D97-AF65-F5344CB8AC3E}">
        <p14:creationId xmlns:p14="http://schemas.microsoft.com/office/powerpoint/2010/main" val="26969968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 Man’s Sky, Expectations vs Reality</a:t>
            </a:r>
          </a:p>
        </p:txBody>
      </p:sp>
      <p:pic>
        <p:nvPicPr>
          <p:cNvPr id="4" name="Picture 3">
            <a:hlinkClick r:id="rId2"/>
          </p:cNvPr>
          <p:cNvPicPr>
            <a:picLocks noChangeAspect="1"/>
          </p:cNvPicPr>
          <p:nvPr/>
        </p:nvPicPr>
        <p:blipFill>
          <a:blip r:embed="rId3"/>
          <a:stretch>
            <a:fillRect/>
          </a:stretch>
        </p:blipFill>
        <p:spPr>
          <a:xfrm>
            <a:off x="1995778" y="1447420"/>
            <a:ext cx="7959255" cy="4559666"/>
          </a:xfrm>
          <a:prstGeom prst="rect">
            <a:avLst/>
          </a:prstGeom>
        </p:spPr>
      </p:pic>
      <p:sp>
        <p:nvSpPr>
          <p:cNvPr id="5" name="Rectangle 4"/>
          <p:cNvSpPr/>
          <p:nvPr/>
        </p:nvSpPr>
        <p:spPr>
          <a:xfrm>
            <a:off x="3341638" y="6067047"/>
            <a:ext cx="4793107" cy="369332"/>
          </a:xfrm>
          <a:prstGeom prst="rect">
            <a:avLst/>
          </a:prstGeom>
        </p:spPr>
        <p:txBody>
          <a:bodyPr wrap="none">
            <a:spAutoFit/>
          </a:bodyPr>
          <a:lstStyle/>
          <a:p>
            <a:r>
              <a:rPr lang="en-GB" dirty="0">
                <a:hlinkClick r:id="rId2"/>
              </a:rPr>
              <a:t>https://www.youtube.com/watch?v=4KxRp8jeliQ</a:t>
            </a:r>
            <a:endParaRPr lang="en-GB" dirty="0"/>
          </a:p>
        </p:txBody>
      </p:sp>
      <p:sp>
        <p:nvSpPr>
          <p:cNvPr id="3" name="Slide Number Placeholder 2">
            <a:extLst>
              <a:ext uri="{FF2B5EF4-FFF2-40B4-BE49-F238E27FC236}">
                <a16:creationId xmlns:a16="http://schemas.microsoft.com/office/drawing/2014/main" id="{D741D355-BF3D-4C3C-89D5-AE0A114C5633}"/>
              </a:ext>
            </a:extLst>
          </p:cNvPr>
          <p:cNvSpPr>
            <a:spLocks noGrp="1"/>
          </p:cNvSpPr>
          <p:nvPr>
            <p:ph type="sldNum" sz="quarter" idx="12"/>
          </p:nvPr>
        </p:nvSpPr>
        <p:spPr/>
        <p:txBody>
          <a:bodyPr/>
          <a:lstStyle/>
          <a:p>
            <a:fld id="{14916389-8DA2-4895-A136-10DC563793AA}" type="slidenum">
              <a:rPr lang="en-US" smtClean="0"/>
              <a:t>84</a:t>
            </a:fld>
            <a:endParaRPr lang="en-US"/>
          </a:p>
        </p:txBody>
      </p:sp>
    </p:spTree>
    <p:extLst>
      <p:ext uri="{BB962C8B-B14F-4D97-AF65-F5344CB8AC3E}">
        <p14:creationId xmlns:p14="http://schemas.microsoft.com/office/powerpoint/2010/main" val="22289445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Lessons from No Man’s Sky</a:t>
            </a:r>
          </a:p>
        </p:txBody>
      </p:sp>
      <p:sp>
        <p:nvSpPr>
          <p:cNvPr id="3" name="Content Placeholder 2"/>
          <p:cNvSpPr>
            <a:spLocks noGrp="1"/>
          </p:cNvSpPr>
          <p:nvPr>
            <p:ph idx="1"/>
          </p:nvPr>
        </p:nvSpPr>
        <p:spPr>
          <a:xfrm>
            <a:off x="838200" y="1825625"/>
            <a:ext cx="6985883" cy="4351338"/>
          </a:xfrm>
        </p:spPr>
        <p:txBody>
          <a:bodyPr>
            <a:normAutofit fontScale="77500" lnSpcReduction="20000"/>
          </a:bodyPr>
          <a:lstStyle/>
          <a:p>
            <a:r>
              <a:rPr lang="en-GB" dirty="0"/>
              <a:t>No Man’s Sky was released in Summer 2016</a:t>
            </a:r>
          </a:p>
          <a:p>
            <a:endParaRPr lang="en-GB" dirty="0"/>
          </a:p>
          <a:p>
            <a:r>
              <a:rPr lang="en-GB" dirty="0"/>
              <a:t>Most people found the game fun for a few hours, but after that you started to notice repetition</a:t>
            </a:r>
          </a:p>
          <a:p>
            <a:endParaRPr lang="en-GB" dirty="0"/>
          </a:p>
          <a:p>
            <a:r>
              <a:rPr lang="en-GB" dirty="0"/>
              <a:t>Difference between player expectation and actual experience resulted in massive controversy</a:t>
            </a:r>
          </a:p>
          <a:p>
            <a:endParaRPr lang="en-GB" dirty="0"/>
          </a:p>
          <a:p>
            <a:r>
              <a:rPr lang="en-GB" dirty="0"/>
              <a:t>Hello Games, the UK company behind No Man’s Sky, were </a:t>
            </a:r>
            <a:r>
              <a:rPr lang="en-GB" dirty="0">
                <a:hlinkClick r:id="rId2"/>
              </a:rPr>
              <a:t>under investigation</a:t>
            </a:r>
            <a:r>
              <a:rPr lang="en-GB" dirty="0"/>
              <a:t> by advertising standards</a:t>
            </a:r>
          </a:p>
          <a:p>
            <a:endParaRPr lang="en-GB" dirty="0"/>
          </a:p>
          <a:p>
            <a:r>
              <a:rPr lang="en-GB" dirty="0"/>
              <a:t>However the procedural algorithms remain some of the best and most complex created for video games</a:t>
            </a:r>
          </a:p>
          <a:p>
            <a:endParaRPr lang="en-GB" dirty="0"/>
          </a:p>
        </p:txBody>
      </p:sp>
      <p:pic>
        <p:nvPicPr>
          <p:cNvPr id="37890" name="Picture 2" descr="https://secure.img-shopto.net/ShopToMedia/images/media/boxart/PS4NO01/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121" y="1410515"/>
            <a:ext cx="3401510" cy="476644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0CA81CB-1942-4B72-8605-4F349F2611AC}"/>
              </a:ext>
            </a:extLst>
          </p:cNvPr>
          <p:cNvSpPr>
            <a:spLocks noGrp="1"/>
          </p:cNvSpPr>
          <p:nvPr>
            <p:ph type="sldNum" sz="quarter" idx="12"/>
          </p:nvPr>
        </p:nvSpPr>
        <p:spPr/>
        <p:txBody>
          <a:bodyPr/>
          <a:lstStyle/>
          <a:p>
            <a:fld id="{14916389-8DA2-4895-A136-10DC563793AA}" type="slidenum">
              <a:rPr lang="en-US" smtClean="0"/>
              <a:t>85</a:t>
            </a:fld>
            <a:endParaRPr lang="en-US"/>
          </a:p>
        </p:txBody>
      </p:sp>
    </p:spTree>
    <p:extLst>
      <p:ext uri="{BB962C8B-B14F-4D97-AF65-F5344CB8AC3E}">
        <p14:creationId xmlns:p14="http://schemas.microsoft.com/office/powerpoint/2010/main" val="1901176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8729" y="2681966"/>
            <a:ext cx="3213100" cy="1325563"/>
          </a:xfrm>
        </p:spPr>
        <p:txBody>
          <a:bodyPr/>
          <a:lstStyle/>
          <a:p>
            <a:r>
              <a:rPr lang="en-GB" dirty="0"/>
              <a:t>Conclusion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909459283"/>
              </p:ext>
            </p:extLst>
          </p:nvPr>
        </p:nvGraphicFramePr>
        <p:xfrm>
          <a:off x="4300782" y="3024098"/>
          <a:ext cx="831832" cy="641301"/>
        </p:xfrm>
        <a:graphic>
          <a:graphicData uri="http://schemas.openxmlformats.org/presentationml/2006/ole">
            <mc:AlternateContent xmlns:mc="http://schemas.openxmlformats.org/markup-compatibility/2006">
              <mc:Choice xmlns:v="urn:schemas-microsoft-com:vml" Requires="v">
                <p:oleObj spid="_x0000_s33825"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4300782" y="3024098"/>
                        <a:ext cx="831832" cy="641301"/>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25FC61B5-1B38-4DD8-909A-6F84D3EF7EC0}"/>
              </a:ext>
            </a:extLst>
          </p:cNvPr>
          <p:cNvSpPr>
            <a:spLocks noGrp="1"/>
          </p:cNvSpPr>
          <p:nvPr>
            <p:ph type="sldNum" sz="quarter" idx="12"/>
          </p:nvPr>
        </p:nvSpPr>
        <p:spPr/>
        <p:txBody>
          <a:bodyPr/>
          <a:lstStyle/>
          <a:p>
            <a:fld id="{14916389-8DA2-4895-A136-10DC563793AA}" type="slidenum">
              <a:rPr lang="en-US" smtClean="0"/>
              <a:t>86</a:t>
            </a:fld>
            <a:endParaRPr lang="en-US"/>
          </a:p>
        </p:txBody>
      </p:sp>
    </p:spTree>
    <p:extLst>
      <p:ext uri="{BB962C8B-B14F-4D97-AF65-F5344CB8AC3E}">
        <p14:creationId xmlns:p14="http://schemas.microsoft.com/office/powerpoint/2010/main" val="13313761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r>
              <a:rPr lang="en-GB" dirty="0"/>
              <a:t>AI is used for more than just the opponents in a game</a:t>
            </a:r>
          </a:p>
          <a:p>
            <a:endParaRPr lang="en-GB" dirty="0"/>
          </a:p>
          <a:p>
            <a:r>
              <a:rPr lang="en-GB" dirty="0"/>
              <a:t>The role of the AI may govern the game dynamics and will influence how the levels are designed</a:t>
            </a:r>
          </a:p>
          <a:p>
            <a:endParaRPr lang="en-GB" dirty="0"/>
          </a:p>
          <a:p>
            <a:r>
              <a:rPr lang="en-GB" dirty="0"/>
              <a:t>Each role the AI undertakes has its own unique challenges, and problems to overcome</a:t>
            </a:r>
          </a:p>
          <a:p>
            <a:endParaRPr lang="en-GB" dirty="0"/>
          </a:p>
          <a:p>
            <a:r>
              <a:rPr lang="en-GB" dirty="0"/>
              <a:t>Next week we will start looking at AI algorithms and techniques…</a:t>
            </a:r>
          </a:p>
        </p:txBody>
      </p:sp>
      <p:sp>
        <p:nvSpPr>
          <p:cNvPr id="4" name="Slide Number Placeholder 3">
            <a:extLst>
              <a:ext uri="{FF2B5EF4-FFF2-40B4-BE49-F238E27FC236}">
                <a16:creationId xmlns:a16="http://schemas.microsoft.com/office/drawing/2014/main" id="{17EF0FF7-44A2-4242-BE02-D0923B8391E7}"/>
              </a:ext>
            </a:extLst>
          </p:cNvPr>
          <p:cNvSpPr>
            <a:spLocks noGrp="1"/>
          </p:cNvSpPr>
          <p:nvPr>
            <p:ph type="sldNum" sz="quarter" idx="12"/>
          </p:nvPr>
        </p:nvSpPr>
        <p:spPr/>
        <p:txBody>
          <a:bodyPr/>
          <a:lstStyle/>
          <a:p>
            <a:fld id="{14916389-8DA2-4895-A136-10DC563793AA}" type="slidenum">
              <a:rPr lang="en-US" smtClean="0"/>
              <a:t>87</a:t>
            </a:fld>
            <a:endParaRPr lang="en-US"/>
          </a:p>
        </p:txBody>
      </p:sp>
    </p:spTree>
    <p:extLst>
      <p:ext uri="{BB962C8B-B14F-4D97-AF65-F5344CB8AC3E}">
        <p14:creationId xmlns:p14="http://schemas.microsoft.com/office/powerpoint/2010/main" val="18749922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Lab Week 2</a:t>
            </a:r>
            <a:endParaRPr lang="en-US" dirty="0"/>
          </a:p>
        </p:txBody>
      </p:sp>
      <p:sp>
        <p:nvSpPr>
          <p:cNvPr id="3" name="Content Placeholder 2"/>
          <p:cNvSpPr>
            <a:spLocks noGrp="1"/>
          </p:cNvSpPr>
          <p:nvPr>
            <p:ph idx="1"/>
          </p:nvPr>
        </p:nvSpPr>
        <p:spPr>
          <a:xfrm>
            <a:off x="838199" y="1838325"/>
            <a:ext cx="8273995" cy="4351338"/>
          </a:xfrm>
        </p:spPr>
        <p:txBody>
          <a:bodyPr>
            <a:normAutofit/>
          </a:bodyPr>
          <a:lstStyle/>
          <a:p>
            <a:pPr marL="0" indent="0">
              <a:buNone/>
            </a:pPr>
            <a:r>
              <a:rPr lang="en-GB" dirty="0"/>
              <a:t>Your goals for this week:</a:t>
            </a:r>
          </a:p>
          <a:p>
            <a:pPr marL="0" indent="0">
              <a:buNone/>
            </a:pPr>
            <a:endParaRPr lang="en-GB" dirty="0"/>
          </a:p>
          <a:p>
            <a:pPr marL="514350" indent="-514350">
              <a:buFont typeface="+mj-lt"/>
              <a:buAutoNum type="arabicPeriod"/>
            </a:pPr>
            <a:r>
              <a:rPr lang="en-GB" dirty="0"/>
              <a:t>Continue developing your game</a:t>
            </a:r>
          </a:p>
          <a:p>
            <a:pPr marL="514350" indent="-514350">
              <a:buFont typeface="+mj-lt"/>
              <a:buAutoNum type="arabicPeriod"/>
            </a:pPr>
            <a:r>
              <a:rPr lang="en-GB" dirty="0"/>
              <a:t>Remember to write a blog post!</a:t>
            </a:r>
          </a:p>
          <a:p>
            <a:pPr marL="514350" indent="-514350">
              <a:buFont typeface="+mj-lt"/>
              <a:buAutoNum type="arabicPeriod"/>
            </a:pPr>
            <a:endParaRPr lang="en-GB" dirty="0"/>
          </a:p>
          <a:p>
            <a:pPr marL="0" indent="0">
              <a:buNone/>
            </a:pPr>
            <a:r>
              <a:rPr lang="en-GB" i="1" dirty="0"/>
              <a:t>If you are unsure about what to make, or your game idea, please ask us in the lab for advice</a:t>
            </a:r>
          </a:p>
          <a:p>
            <a:pPr marL="514350" indent="-514350">
              <a:buFont typeface="+mj-lt"/>
              <a:buAutoNum type="arabicPeriod"/>
            </a:pPr>
            <a:endParaRPr lang="en-GB" dirty="0"/>
          </a:p>
          <a:p>
            <a:pPr marL="0" indent="0">
              <a:buNone/>
            </a:pPr>
            <a:endParaRPr lang="en-GB" dirty="0"/>
          </a:p>
          <a:p>
            <a:endParaRPr lang="en-GB" dirty="0"/>
          </a:p>
          <a:p>
            <a:endParaRPr lang="en-GB" dirty="0"/>
          </a:p>
        </p:txBody>
      </p:sp>
      <p:pic>
        <p:nvPicPr>
          <p:cNvPr id="4" name="Picture 6" descr="https://upload.wikimedia.org/wikipedia/en/8/88/Java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430" y="2186012"/>
            <a:ext cx="1678245" cy="16782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e/ee/Unreal_Engine_logo_and_wordma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4120" y="3909691"/>
            <a:ext cx="1132866" cy="13492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p:cNvGraphicFramePr>
            <a:graphicFrameLocks noChangeAspect="1"/>
          </p:cNvGraphicFramePr>
          <p:nvPr>
            <p:extLst/>
          </p:nvPr>
        </p:nvGraphicFramePr>
        <p:xfrm>
          <a:off x="9356091" y="5420019"/>
          <a:ext cx="2460295" cy="1088469"/>
        </p:xfrm>
        <a:graphic>
          <a:graphicData uri="http://schemas.openxmlformats.org/presentationml/2006/ole">
            <mc:AlternateContent xmlns:mc="http://schemas.openxmlformats.org/markup-compatibility/2006">
              <mc:Choice xmlns:v="urn:schemas-microsoft-com:vml" Requires="v">
                <p:oleObj spid="_x0000_s38926" name="Image" r:id="rId5" imgW="6603120" imgH="2920320" progId="Photoshop.Image.13">
                  <p:embed/>
                </p:oleObj>
              </mc:Choice>
              <mc:Fallback>
                <p:oleObj name="Image" r:id="rId5" imgW="6603120" imgH="2920320" progId="Photoshop.Image.13">
                  <p:embed/>
                  <p:pic>
                    <p:nvPicPr>
                      <p:cNvPr id="6" name="Object 5"/>
                      <p:cNvPicPr/>
                      <p:nvPr/>
                    </p:nvPicPr>
                    <p:blipFill>
                      <a:blip r:embed="rId6"/>
                      <a:stretch>
                        <a:fillRect/>
                      </a:stretch>
                    </p:blipFill>
                    <p:spPr>
                      <a:xfrm>
                        <a:off x="9356091" y="5420019"/>
                        <a:ext cx="2460295" cy="1088469"/>
                      </a:xfrm>
                      <a:prstGeom prst="rect">
                        <a:avLst/>
                      </a:prstGeom>
                    </p:spPr>
                  </p:pic>
                </p:oleObj>
              </mc:Fallback>
            </mc:AlternateContent>
          </a:graphicData>
        </a:graphic>
      </p:graphicFrame>
      <p:pic>
        <p:nvPicPr>
          <p:cNvPr id="7" name="Picture 2" descr="https://upload.wikimedia.org/wikipedia/commons/8/8a/Official_unity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1325" y="467627"/>
            <a:ext cx="1969826" cy="7168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stretch>
            <a:fillRect/>
          </a:stretch>
        </p:blipFill>
        <p:spPr>
          <a:xfrm>
            <a:off x="9891579" y="1467675"/>
            <a:ext cx="1679572" cy="632309"/>
          </a:xfrm>
          <a:prstGeom prst="rect">
            <a:avLst/>
          </a:prstGeom>
        </p:spPr>
      </p:pic>
      <p:sp>
        <p:nvSpPr>
          <p:cNvPr id="9" name="Slide Number Placeholder 8">
            <a:extLst>
              <a:ext uri="{FF2B5EF4-FFF2-40B4-BE49-F238E27FC236}">
                <a16:creationId xmlns:a16="http://schemas.microsoft.com/office/drawing/2014/main" id="{700BF31F-A9C0-48E4-AEF5-A98982469D15}"/>
              </a:ext>
            </a:extLst>
          </p:cNvPr>
          <p:cNvSpPr>
            <a:spLocks noGrp="1"/>
          </p:cNvSpPr>
          <p:nvPr>
            <p:ph type="sldNum" sz="quarter" idx="12"/>
          </p:nvPr>
        </p:nvSpPr>
        <p:spPr/>
        <p:txBody>
          <a:bodyPr/>
          <a:lstStyle/>
          <a:p>
            <a:fld id="{14916389-8DA2-4895-A136-10DC563793AA}" type="slidenum">
              <a:rPr lang="en-US" smtClean="0"/>
              <a:t>88</a:t>
            </a:fld>
            <a:endParaRPr lang="en-US"/>
          </a:p>
        </p:txBody>
      </p:sp>
    </p:spTree>
    <p:extLst>
      <p:ext uri="{BB962C8B-B14F-4D97-AF65-F5344CB8AC3E}">
        <p14:creationId xmlns:p14="http://schemas.microsoft.com/office/powerpoint/2010/main" val="3412714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79776" y="2693289"/>
            <a:ext cx="6766560" cy="1325563"/>
          </a:xfrm>
        </p:spPr>
        <p:txBody>
          <a:bodyPr/>
          <a:lstStyle/>
          <a:p>
            <a:r>
              <a:rPr lang="en-GB" dirty="0"/>
              <a:t>It depends on the type of game you are playing…</a:t>
            </a:r>
            <a:endParaRPr lang="en-US" dirty="0"/>
          </a:p>
        </p:txBody>
      </p:sp>
      <p:sp>
        <p:nvSpPr>
          <p:cNvPr id="2" name="Slide Number Placeholder 1">
            <a:extLst>
              <a:ext uri="{FF2B5EF4-FFF2-40B4-BE49-F238E27FC236}">
                <a16:creationId xmlns:a16="http://schemas.microsoft.com/office/drawing/2014/main" id="{FBE4DBDF-FA41-44D4-833C-50981A754BF2}"/>
              </a:ext>
            </a:extLst>
          </p:cNvPr>
          <p:cNvSpPr>
            <a:spLocks noGrp="1"/>
          </p:cNvSpPr>
          <p:nvPr>
            <p:ph type="sldNum" sz="quarter" idx="12"/>
          </p:nvPr>
        </p:nvSpPr>
        <p:spPr/>
        <p:txBody>
          <a:bodyPr/>
          <a:lstStyle/>
          <a:p>
            <a:fld id="{14916389-8DA2-4895-A136-10DC563793AA}" type="slidenum">
              <a:rPr lang="en-US" smtClean="0"/>
              <a:t>9</a:t>
            </a:fld>
            <a:endParaRPr lang="en-US"/>
          </a:p>
        </p:txBody>
      </p:sp>
    </p:spTree>
    <p:extLst>
      <p:ext uri="{BB962C8B-B14F-4D97-AF65-F5344CB8AC3E}">
        <p14:creationId xmlns:p14="http://schemas.microsoft.com/office/powerpoint/2010/main" val="3961159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683</TotalTime>
  <Words>3841</Words>
  <Application>Microsoft Office PowerPoint</Application>
  <PresentationFormat>Widescreen</PresentationFormat>
  <Paragraphs>502</Paragraphs>
  <Slides>88</Slides>
  <Notes>0</Notes>
  <HiddenSlides>4</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4" baseType="lpstr">
      <vt:lpstr>Arial</vt:lpstr>
      <vt:lpstr>Calibri</vt:lpstr>
      <vt:lpstr>Calibri Light</vt:lpstr>
      <vt:lpstr>Gill Sans SemiBold</vt:lpstr>
      <vt:lpstr>Office Theme</vt:lpstr>
      <vt:lpstr>Image</vt:lpstr>
      <vt:lpstr>AI for Games</vt:lpstr>
      <vt:lpstr>Reminder</vt:lpstr>
      <vt:lpstr>Lectures</vt:lpstr>
      <vt:lpstr>Talking Point</vt:lpstr>
      <vt:lpstr>Today’s Lecture</vt:lpstr>
      <vt:lpstr>AI as Opponent</vt:lpstr>
      <vt:lpstr>Why do we need opponents?</vt:lpstr>
      <vt:lpstr>Talking Point</vt:lpstr>
      <vt:lpstr>It depends on the type of game you are playing…</vt:lpstr>
      <vt:lpstr>PowerPoint Presentation</vt:lpstr>
      <vt:lpstr>New Super Mario Brothers</vt:lpstr>
      <vt:lpstr>The Last of Us</vt:lpstr>
      <vt:lpstr>Forza 6</vt:lpstr>
      <vt:lpstr>Fifa</vt:lpstr>
      <vt:lpstr>Halo 5</vt:lpstr>
      <vt:lpstr>Alien Isolation</vt:lpstr>
      <vt:lpstr>For example</vt:lpstr>
      <vt:lpstr>Type of Opponent</vt:lpstr>
      <vt:lpstr>Interaction</vt:lpstr>
      <vt:lpstr>Algorithms</vt:lpstr>
      <vt:lpstr>AI as Team Mate</vt:lpstr>
      <vt:lpstr>PowerPoint Presentation</vt:lpstr>
      <vt:lpstr>What is an AI team mate?</vt:lpstr>
      <vt:lpstr>Team Mate Interaction</vt:lpstr>
      <vt:lpstr>Team Mate Interaction (Paper References)</vt:lpstr>
      <vt:lpstr>Talking Point</vt:lpstr>
      <vt:lpstr>Example Team Mate roles</vt:lpstr>
      <vt:lpstr>Talking Point</vt:lpstr>
      <vt:lpstr>AI Team Mates</vt:lpstr>
      <vt:lpstr>Case Study – The Last of Us</vt:lpstr>
      <vt:lpstr>The Last of Us (video)</vt:lpstr>
      <vt:lpstr>The Last of Us</vt:lpstr>
      <vt:lpstr>Uncharted 4 Companion AI video</vt:lpstr>
      <vt:lpstr>AI as Director</vt:lpstr>
      <vt:lpstr>AI Director</vt:lpstr>
      <vt:lpstr>Left 4 Dead Case Study</vt:lpstr>
      <vt:lpstr>Left 4 Dead 2 video</vt:lpstr>
      <vt:lpstr>Left 4 Dead Case Study</vt:lpstr>
      <vt:lpstr>PowerPoint Presentation</vt:lpstr>
      <vt:lpstr>PowerPoint Presentation</vt:lpstr>
      <vt:lpstr>L4D’s AI director</vt:lpstr>
      <vt:lpstr>Spawning</vt:lpstr>
      <vt:lpstr>Spawning</vt:lpstr>
      <vt:lpstr>PowerPoint Presentation</vt:lpstr>
      <vt:lpstr>PowerPoint Presentation</vt:lpstr>
      <vt:lpstr>Spawning example - Witch</vt:lpstr>
      <vt:lpstr>Spawning example - Witch</vt:lpstr>
      <vt:lpstr>Replayability</vt:lpstr>
      <vt:lpstr>Replayability</vt:lpstr>
      <vt:lpstr>Structured Unpredictability</vt:lpstr>
      <vt:lpstr>Placement Shuffling</vt:lpstr>
      <vt:lpstr>Four Stages of Gameplay</vt:lpstr>
      <vt:lpstr>Dynamic Game Pacing (DGP)</vt:lpstr>
      <vt:lpstr>DGP Algorithm</vt:lpstr>
      <vt:lpstr>Talking Point</vt:lpstr>
      <vt:lpstr>Tracking Players</vt:lpstr>
      <vt:lpstr>Talking Point</vt:lpstr>
      <vt:lpstr>AI as Scenery</vt:lpstr>
      <vt:lpstr>Scenery</vt:lpstr>
      <vt:lpstr>Animals</vt:lpstr>
      <vt:lpstr>Flocks, Packs and Herds</vt:lpstr>
      <vt:lpstr>Crowds and Extras</vt:lpstr>
      <vt:lpstr>Talking Point</vt:lpstr>
      <vt:lpstr>AI as Architect</vt:lpstr>
      <vt:lpstr>Talking Point</vt:lpstr>
      <vt:lpstr>Procedural Generation</vt:lpstr>
      <vt:lpstr>History of procedural level generation</vt:lpstr>
      <vt:lpstr>Early example : Rogue</vt:lpstr>
      <vt:lpstr>Spelunky</vt:lpstr>
      <vt:lpstr>Spelunky screenshot</vt:lpstr>
      <vt:lpstr>Minecraft</vt:lpstr>
      <vt:lpstr>Minecraft screenshot</vt:lpstr>
      <vt:lpstr>Desirable Qualities of Procedural Generation</vt:lpstr>
      <vt:lpstr>Risks</vt:lpstr>
      <vt:lpstr>Current challenges in procedural generation</vt:lpstr>
      <vt:lpstr>Current challenges in procedural generation</vt:lpstr>
      <vt:lpstr>When is procedural content generation (PCG) a good idea?</vt:lpstr>
      <vt:lpstr>PowerPoint Presentation</vt:lpstr>
      <vt:lpstr>No Man’s Sky</vt:lpstr>
      <vt:lpstr>PowerPoint Presentation</vt:lpstr>
      <vt:lpstr>PowerPoint Presentation</vt:lpstr>
      <vt:lpstr>Talking Point</vt:lpstr>
      <vt:lpstr>Automated Surveying</vt:lpstr>
      <vt:lpstr>No Man’s Sky, Expectations vs Reality</vt:lpstr>
      <vt:lpstr>Lessons from No Man’s Sky</vt:lpstr>
      <vt:lpstr>Conclusion</vt:lpstr>
      <vt:lpstr>Conclusion</vt:lpstr>
      <vt:lpstr>Lab Week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Games</dc:title>
  <dc:creator>Llyr</dc:creator>
  <cp:lastModifiedBy>Llyr Ap Cenydd</cp:lastModifiedBy>
  <cp:revision>84</cp:revision>
  <dcterms:created xsi:type="dcterms:W3CDTF">2016-07-28T12:52:33Z</dcterms:created>
  <dcterms:modified xsi:type="dcterms:W3CDTF">2019-09-30T08:00:56Z</dcterms:modified>
</cp:coreProperties>
</file>